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47"/>
  </p:notesMasterIdLst>
  <p:handoutMasterIdLst>
    <p:handoutMasterId r:id="rId48"/>
  </p:handoutMasterIdLst>
  <p:sldIdLst>
    <p:sldId id="256" r:id="rId4"/>
    <p:sldId id="260" r:id="rId5"/>
    <p:sldId id="340" r:id="rId6"/>
    <p:sldId id="341" r:id="rId7"/>
    <p:sldId id="337" r:id="rId8"/>
    <p:sldId id="339" r:id="rId9"/>
    <p:sldId id="338" r:id="rId10"/>
    <p:sldId id="336" r:id="rId11"/>
    <p:sldId id="343" r:id="rId12"/>
    <p:sldId id="342" r:id="rId13"/>
    <p:sldId id="344" r:id="rId14"/>
    <p:sldId id="349" r:id="rId15"/>
    <p:sldId id="348" r:id="rId16"/>
    <p:sldId id="345" r:id="rId17"/>
    <p:sldId id="279" r:id="rId18"/>
    <p:sldId id="347" r:id="rId19"/>
    <p:sldId id="346" r:id="rId20"/>
    <p:sldId id="350" r:id="rId21"/>
    <p:sldId id="313" r:id="rId22"/>
    <p:sldId id="316" r:id="rId23"/>
    <p:sldId id="318" r:id="rId24"/>
    <p:sldId id="317" r:id="rId25"/>
    <p:sldId id="323" r:id="rId26"/>
    <p:sldId id="322" r:id="rId27"/>
    <p:sldId id="325" r:id="rId28"/>
    <p:sldId id="326" r:id="rId29"/>
    <p:sldId id="327" r:id="rId30"/>
    <p:sldId id="328" r:id="rId31"/>
    <p:sldId id="324" r:id="rId32"/>
    <p:sldId id="331" r:id="rId33"/>
    <p:sldId id="320" r:id="rId34"/>
    <p:sldId id="321" r:id="rId35"/>
    <p:sldId id="319" r:id="rId36"/>
    <p:sldId id="332" r:id="rId37"/>
    <p:sldId id="330" r:id="rId38"/>
    <p:sldId id="333" r:id="rId39"/>
    <p:sldId id="329" r:id="rId40"/>
    <p:sldId id="334" r:id="rId41"/>
    <p:sldId id="335" r:id="rId42"/>
    <p:sldId id="258" r:id="rId43"/>
    <p:sldId id="276" r:id="rId44"/>
    <p:sldId id="286" r:id="rId45"/>
    <p:sldId id="27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42F"/>
    <a:srgbClr val="FFA000"/>
    <a:srgbClr val="FF5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80448" autoAdjust="0"/>
  </p:normalViewPr>
  <p:slideViewPr>
    <p:cSldViewPr snapToGrid="0">
      <p:cViewPr>
        <p:scale>
          <a:sx n="66" d="100"/>
          <a:sy n="66" d="100"/>
        </p:scale>
        <p:origin x="1330" y="130"/>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11/12/2018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11/12/2018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panoply.io/etl-vs-elt-the-difference-is-in-the-ho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Nazywam</a:t>
            </a:r>
            <a:r>
              <a:rPr lang="en-GB" dirty="0"/>
              <a:t> </a:t>
            </a:r>
            <a:r>
              <a:rPr lang="en-GB" dirty="0" err="1"/>
              <a:t>sie</a:t>
            </a:r>
            <a:r>
              <a:rPr lang="en-GB" dirty="0"/>
              <a:t> TK –</a:t>
            </a:r>
            <a:r>
              <a:rPr lang="en-GB" dirty="0" err="1"/>
              <a:t>aktualnie</a:t>
            </a:r>
            <a:r>
              <a:rPr lang="en-GB" dirty="0"/>
              <a:t> </a:t>
            </a:r>
            <a:r>
              <a:rPr lang="en-GB" dirty="0" err="1"/>
              <a:t>wsplpracuje</a:t>
            </a:r>
            <a:r>
              <a:rPr lang="en-GB" dirty="0"/>
              <a:t> z </a:t>
            </a:r>
            <a:r>
              <a:rPr lang="en-GB" dirty="0" err="1"/>
              <a:t>firma</a:t>
            </a:r>
            <a:r>
              <a:rPr lang="en-GB" dirty="0"/>
              <a:t> FP w </a:t>
            </a:r>
            <a:r>
              <a:rPr lang="en-GB" dirty="0" err="1"/>
              <a:t>takiej</a:t>
            </a:r>
            <a:r>
              <a:rPr lang="en-GB" dirty="0"/>
              <a:t> </a:t>
            </a:r>
            <a:r>
              <a:rPr lang="en-GB" dirty="0" err="1"/>
              <a:t>komorce</a:t>
            </a:r>
            <a:r>
              <a:rPr lang="en-GB" dirty="0"/>
              <a:t> </a:t>
            </a:r>
            <a:r>
              <a:rPr lang="en-GB" dirty="0" err="1"/>
              <a:t>ktora</a:t>
            </a:r>
            <a:r>
              <a:rPr lang="en-GB" dirty="0"/>
              <a:t> </a:t>
            </a:r>
            <a:r>
              <a:rPr lang="en-GB" dirty="0" err="1"/>
              <a:t>nazywa</a:t>
            </a:r>
            <a:r>
              <a:rPr lang="en-GB" dirty="0"/>
              <a:t> </a:t>
            </a:r>
            <a:r>
              <a:rPr lang="en-GB" dirty="0" err="1"/>
              <a:t>sie</a:t>
            </a:r>
            <a:r>
              <a:rPr lang="en-GB" dirty="0"/>
              <a:t> Data Solution</a:t>
            </a:r>
          </a:p>
          <a:p>
            <a:r>
              <a:rPr lang="en-GB" dirty="0"/>
              <a:t>– </a:t>
            </a:r>
            <a:r>
              <a:rPr lang="en-GB" dirty="0" err="1"/>
              <a:t>jak</a:t>
            </a:r>
            <a:r>
              <a:rPr lang="en-GB" dirty="0"/>
              <a:t> </a:t>
            </a:r>
            <a:r>
              <a:rPr lang="en-GB" dirty="0" err="1"/>
              <a:t>moje</a:t>
            </a:r>
            <a:r>
              <a:rPr lang="en-GB" dirty="0"/>
              <a:t> </a:t>
            </a:r>
            <a:r>
              <a:rPr lang="en-GB" dirty="0" err="1"/>
              <a:t>córki</a:t>
            </a:r>
            <a:r>
              <a:rPr lang="en-GB" dirty="0"/>
              <a:t> </a:t>
            </a:r>
            <a:r>
              <a:rPr lang="en-GB" dirty="0" err="1"/>
              <a:t>pyta</a:t>
            </a:r>
            <a:r>
              <a:rPr lang="en-GB" dirty="0"/>
              <a:t> co </a:t>
            </a:r>
            <a:r>
              <a:rPr lang="en-GB" dirty="0" err="1"/>
              <a:t>robie</a:t>
            </a:r>
            <a:r>
              <a:rPr lang="en-GB" dirty="0"/>
              <a:t> to </a:t>
            </a:r>
            <a:r>
              <a:rPr lang="en-GB" dirty="0" err="1"/>
              <a:t>mowie</a:t>
            </a:r>
            <a:r>
              <a:rPr lang="en-GB" dirty="0"/>
              <a:t> ze </a:t>
            </a:r>
            <a:r>
              <a:rPr lang="en-GB" dirty="0" err="1"/>
              <a:t>bawie</a:t>
            </a:r>
            <a:r>
              <a:rPr lang="en-GB" dirty="0"/>
              <a:t> </a:t>
            </a:r>
            <a:r>
              <a:rPr lang="en-GB" dirty="0" err="1"/>
              <a:t>sie</a:t>
            </a:r>
            <a:r>
              <a:rPr lang="en-GB" dirty="0"/>
              <a:t> </a:t>
            </a:r>
            <a:r>
              <a:rPr lang="en-GB" dirty="0" err="1"/>
              <a:t>chmura</a:t>
            </a:r>
            <a:r>
              <a:rPr lang="en-GB" dirty="0"/>
              <a:t> a </a:t>
            </a:r>
            <a:r>
              <a:rPr lang="en-GB" dirty="0" err="1"/>
              <a:t>dokladaniej</a:t>
            </a:r>
            <a:r>
              <a:rPr lang="en-GB" dirty="0"/>
              <a:t> </a:t>
            </a:r>
            <a:r>
              <a:rPr lang="en-GB" dirty="0" err="1"/>
              <a:t>zajmuje</a:t>
            </a:r>
            <a:r>
              <a:rPr lang="en-GB" dirty="0"/>
              <a:t> </a:t>
            </a:r>
            <a:r>
              <a:rPr lang="en-GB" dirty="0" err="1"/>
              <a:t>sie</a:t>
            </a:r>
            <a:r>
              <a:rPr lang="en-GB" dirty="0"/>
              <a:t> </a:t>
            </a:r>
            <a:r>
              <a:rPr lang="en-GB" dirty="0" err="1"/>
              <a:t>przetwarzaniem</a:t>
            </a:r>
            <a:r>
              <a:rPr lang="en-GB" dirty="0"/>
              <a:t> </a:t>
            </a:r>
            <a:r>
              <a:rPr lang="en-GB" dirty="0" err="1"/>
              <a:t>duzych</a:t>
            </a:r>
            <a:r>
              <a:rPr lang="en-GB" dirty="0"/>
              <a:t> </a:t>
            </a:r>
            <a:r>
              <a:rPr lang="en-GB" dirty="0" err="1"/>
              <a:t>zbiorow</a:t>
            </a:r>
            <a:r>
              <a:rPr lang="en-GB" dirty="0"/>
              <a:t> </a:t>
            </a:r>
            <a:r>
              <a:rPr lang="en-GB" dirty="0" err="1"/>
              <a:t>danych</a:t>
            </a:r>
            <a:r>
              <a:rPr lang="en-GB" dirty="0"/>
              <a:t> w </a:t>
            </a:r>
            <a:r>
              <a:rPr lang="en-GB" dirty="0" err="1"/>
              <a:t>chmurze</a:t>
            </a:r>
            <a:r>
              <a:rPr lang="en-GB" dirty="0"/>
              <a:t> Azure</a:t>
            </a:r>
          </a:p>
          <a:p>
            <a:r>
              <a:rPr lang="en-GB" dirty="0" err="1"/>
              <a:t>Dzis</a:t>
            </a:r>
            <a:r>
              <a:rPr lang="en-GB" dirty="0"/>
              <a:t> </a:t>
            </a:r>
            <a:r>
              <a:rPr lang="en-GB" dirty="0" err="1"/>
              <a:t>chcialbym</a:t>
            </a:r>
            <a:r>
              <a:rPr lang="en-GB" dirty="0"/>
              <a:t> </a:t>
            </a:r>
            <a:r>
              <a:rPr lang="en-GB" dirty="0" err="1"/>
              <a:t>Wam</a:t>
            </a:r>
            <a:r>
              <a:rPr lang="en-GB" dirty="0"/>
              <a:t> </a:t>
            </a:r>
            <a:r>
              <a:rPr lang="en-GB" dirty="0" err="1"/>
              <a:t>odpowiedziec</a:t>
            </a:r>
            <a:r>
              <a:rPr lang="en-GB" dirty="0"/>
              <a:t> o </a:t>
            </a:r>
            <a:r>
              <a:rPr lang="en-GB" dirty="0" err="1"/>
              <a:t>jdenych</a:t>
            </a:r>
            <a:r>
              <a:rPr lang="en-GB" dirty="0"/>
              <a:t> z </a:t>
            </a:r>
            <a:r>
              <a:rPr lang="en-GB" dirty="0" err="1"/>
              <a:t>moim</a:t>
            </a:r>
            <a:r>
              <a:rPr lang="en-GB" dirty="0"/>
              <a:t> </a:t>
            </a:r>
            <a:r>
              <a:rPr lang="en-GB" dirty="0" err="1"/>
              <a:t>zabawek</a:t>
            </a:r>
            <a:r>
              <a:rPr lang="en-GB" dirty="0"/>
              <a:t> – </a:t>
            </a:r>
            <a:r>
              <a:rPr lang="en-GB" dirty="0" err="1"/>
              <a:t>generlanie</a:t>
            </a:r>
            <a:r>
              <a:rPr lang="en-GB" dirty="0"/>
              <a:t> to </a:t>
            </a:r>
            <a:r>
              <a:rPr lang="en-GB" dirty="0" err="1"/>
              <a:t>chcialbym</a:t>
            </a:r>
            <a:r>
              <a:rPr lang="en-GB" dirty="0"/>
              <a:t> </a:t>
            </a:r>
            <a:r>
              <a:rPr lang="en-GB" dirty="0" err="1"/>
              <a:t>odpowiedziec</a:t>
            </a:r>
            <a:r>
              <a:rPr lang="en-GB" dirty="0"/>
              <a:t> </a:t>
            </a:r>
            <a:r>
              <a:rPr lang="en-GB" dirty="0" err="1"/>
              <a:t>jak</a:t>
            </a:r>
            <a:r>
              <a:rPr lang="en-GB" dirty="0"/>
              <a:t> </a:t>
            </a:r>
            <a:r>
              <a:rPr lang="en-GB" dirty="0" err="1"/>
              <a:t>ja</a:t>
            </a:r>
            <a:r>
              <a:rPr lang="en-GB" dirty="0"/>
              <a:t> </a:t>
            </a:r>
            <a:r>
              <a:rPr lang="en-GB" dirty="0" err="1"/>
              <a:t>zaczynalem</a:t>
            </a:r>
            <a:r>
              <a:rPr lang="en-GB" dirty="0"/>
              <a:t> </a:t>
            </a:r>
            <a:r>
              <a:rPr lang="en-GB" dirty="0" err="1"/>
              <a:t>swoja</a:t>
            </a:r>
            <a:r>
              <a:rPr lang="en-GB" dirty="0"/>
              <a:t> </a:t>
            </a:r>
            <a:r>
              <a:rPr lang="en-GB" dirty="0" err="1"/>
              <a:t>przygotoge</a:t>
            </a:r>
            <a:r>
              <a:rPr lang="en-GB" dirty="0"/>
              <a:t> z Big Data,</a:t>
            </a:r>
          </a:p>
          <a:p>
            <a:endParaRPr lang="en-GB" dirty="0"/>
          </a:p>
        </p:txBody>
      </p:sp>
      <p:sp>
        <p:nvSpPr>
          <p:cNvPr id="4" name="Slide Number Placeholder 3"/>
          <p:cNvSpPr>
            <a:spLocks noGrp="1"/>
          </p:cNvSpPr>
          <p:nvPr>
            <p:ph type="sldNum" sz="quarter" idx="5"/>
          </p:nvPr>
        </p:nvSpPr>
        <p:spPr/>
        <p:txBody>
          <a:bodyPr/>
          <a:lstStyle/>
          <a:p>
            <a:fld id="{55992286-4AA4-4E55-98B6-FFAF34B74A40}" type="slidenum">
              <a:rPr lang="en-US" smtClean="0"/>
              <a:t>1</a:t>
            </a:fld>
            <a:endParaRPr lang="en-US"/>
          </a:p>
        </p:txBody>
      </p:sp>
    </p:spTree>
    <p:extLst>
      <p:ext uri="{BB962C8B-B14F-4D97-AF65-F5344CB8AC3E}">
        <p14:creationId xmlns:p14="http://schemas.microsoft.com/office/powerpoint/2010/main" val="388566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30</a:t>
            </a:fld>
            <a:endParaRPr lang="en-US"/>
          </a:p>
        </p:txBody>
      </p:sp>
    </p:spTree>
    <p:extLst>
      <p:ext uri="{BB962C8B-B14F-4D97-AF65-F5344CB8AC3E}">
        <p14:creationId xmlns:p14="http://schemas.microsoft.com/office/powerpoint/2010/main" val="3910998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34</a:t>
            </a:fld>
            <a:endParaRPr lang="en-US"/>
          </a:p>
        </p:txBody>
      </p:sp>
    </p:spTree>
    <p:extLst>
      <p:ext uri="{BB962C8B-B14F-4D97-AF65-F5344CB8AC3E}">
        <p14:creationId xmlns:p14="http://schemas.microsoft.com/office/powerpoint/2010/main" val="421886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my </a:t>
            </a:r>
            <a:r>
              <a:rPr lang="en-GB" dirty="0" err="1"/>
              <a:t>zeby</a:t>
            </a:r>
            <a:r>
              <a:rPr lang="en-GB" dirty="0"/>
              <a:t> </a:t>
            </a:r>
            <a:r>
              <a:rPr lang="en-GB" dirty="0" err="1"/>
              <a:t>tak</a:t>
            </a:r>
            <a:r>
              <a:rPr lang="en-GB" dirty="0"/>
              <a:t> </a:t>
            </a:r>
            <a:r>
              <a:rPr lang="en-GB" dirty="0" err="1"/>
              <a:t>gwaltownie</a:t>
            </a:r>
            <a:r>
              <a:rPr lang="en-GB" dirty="0"/>
              <a:t> </a:t>
            </a:r>
            <a:r>
              <a:rPr lang="en-GB" dirty="0" err="1"/>
              <a:t>niezaczac</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a:t>
            </a:fld>
            <a:endParaRPr lang="en-US"/>
          </a:p>
        </p:txBody>
      </p:sp>
    </p:spTree>
    <p:extLst>
      <p:ext uri="{BB962C8B-B14F-4D97-AF65-F5344CB8AC3E}">
        <p14:creationId xmlns:p14="http://schemas.microsoft.com/office/powerpoint/2010/main" val="1128664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the last couple of decades </a:t>
            </a:r>
            <a:r>
              <a:rPr lang="en-US" sz="1200" b="0" i="0" u="none" strike="noStrike" kern="1200" dirty="0">
                <a:solidFill>
                  <a:schemeClr val="tx1"/>
                </a:solidFill>
                <a:effectLst/>
                <a:latin typeface="+mn-lt"/>
                <a:ea typeface="+mn-ea"/>
                <a:cs typeface="+mn-cs"/>
                <a:hlinkClick r:id="rId3"/>
              </a:rPr>
              <a:t>ETL </a:t>
            </a:r>
            <a:r>
              <a:rPr lang="en-US" sz="1200" b="0" i="0" kern="1200" dirty="0">
                <a:solidFill>
                  <a:schemeClr val="tx1"/>
                </a:solidFill>
                <a:effectLst/>
                <a:latin typeface="+mn-lt"/>
                <a:ea typeface="+mn-ea"/>
                <a:cs typeface="+mn-cs"/>
              </a:rPr>
              <a:t>(extract, transform, load) has been the traditional approach for data warehousing and analytics. The ELT (extract, load, transform) approach changes the old paradigm. But, what’s actually happening when the “T” and “L” are switched?</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19</a:t>
            </a:fld>
            <a:endParaRPr lang="en-US"/>
          </a:p>
        </p:txBody>
      </p:sp>
    </p:spTree>
    <p:extLst>
      <p:ext uri="{BB962C8B-B14F-4D97-AF65-F5344CB8AC3E}">
        <p14:creationId xmlns:p14="http://schemas.microsoft.com/office/powerpoint/2010/main" val="2767345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service to support </a:t>
            </a:r>
            <a:r>
              <a:rPr lang="en-US" b="1" dirty="0">
                <a:solidFill>
                  <a:schemeClr val="accent4">
                    <a:lumMod val="75000"/>
                  </a:schemeClr>
                </a:solidFill>
              </a:rPr>
              <a:t>orchestration of data movement and transformation</a:t>
            </a:r>
          </a:p>
          <a:p>
            <a:r>
              <a:rPr lang="en-US" dirty="0"/>
              <a:t>Connect to </a:t>
            </a:r>
            <a:r>
              <a:rPr lang="en-US" b="1" dirty="0">
                <a:solidFill>
                  <a:schemeClr val="accent4">
                    <a:lumMod val="75000"/>
                  </a:schemeClr>
                </a:solidFill>
              </a:rPr>
              <a:t>relational or non-relational data that is on-premises or in the cloud</a:t>
            </a:r>
          </a:p>
          <a:p>
            <a:r>
              <a:rPr lang="en-US" dirty="0"/>
              <a:t>Allows monitor and manage data processing pipelines</a:t>
            </a:r>
          </a:p>
          <a:p>
            <a:r>
              <a:rPr lang="en-GB" dirty="0"/>
              <a:t>Version 1 and 2 (+SSIS)</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20</a:t>
            </a:fld>
            <a:endParaRPr lang="en-US"/>
          </a:p>
        </p:txBody>
      </p:sp>
    </p:spTree>
    <p:extLst>
      <p:ext uri="{BB962C8B-B14F-4D97-AF65-F5344CB8AC3E}">
        <p14:creationId xmlns:p14="http://schemas.microsoft.com/office/powerpoint/2010/main" val="271059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4">
                    <a:lumMod val="75000"/>
                  </a:schemeClr>
                </a:solidFill>
              </a:rPr>
              <a:t>Activities</a:t>
            </a:r>
          </a:p>
          <a:p>
            <a:pPr lvl="1"/>
            <a:r>
              <a:rPr lang="en-US" dirty="0"/>
              <a:t>Actions you perform on your data</a:t>
            </a:r>
          </a:p>
          <a:p>
            <a:pPr lvl="1"/>
            <a:r>
              <a:rPr lang="en-US" dirty="0"/>
              <a:t>Inputs turned into outputs</a:t>
            </a:r>
          </a:p>
          <a:p>
            <a:r>
              <a:rPr lang="en-US" b="1" dirty="0">
                <a:solidFill>
                  <a:schemeClr val="accent4">
                    <a:lumMod val="75000"/>
                  </a:schemeClr>
                </a:solidFill>
              </a:rPr>
              <a:t>Pipelines</a:t>
            </a:r>
          </a:p>
          <a:p>
            <a:pPr lvl="1"/>
            <a:r>
              <a:rPr lang="en-US" dirty="0"/>
              <a:t>Logical grouping of activities for group operations</a:t>
            </a:r>
          </a:p>
          <a:p>
            <a:r>
              <a:rPr lang="en-US" b="1" dirty="0">
                <a:solidFill>
                  <a:schemeClr val="accent4">
                    <a:lumMod val="75000"/>
                  </a:schemeClr>
                </a:solidFill>
              </a:rPr>
              <a:t>Data sets</a:t>
            </a:r>
          </a:p>
          <a:p>
            <a:pPr lvl="1"/>
            <a:r>
              <a:rPr lang="en-US" dirty="0"/>
              <a:t>A named reference/pointer to data you want to use as an input or output of an activity</a:t>
            </a:r>
          </a:p>
          <a:p>
            <a:r>
              <a:rPr lang="en-US" b="1" dirty="0">
                <a:solidFill>
                  <a:schemeClr val="accent4">
                    <a:lumMod val="75000"/>
                  </a:schemeClr>
                </a:solidFill>
              </a:rPr>
              <a:t>Linked services</a:t>
            </a:r>
          </a:p>
          <a:p>
            <a:pPr lvl="1"/>
            <a:r>
              <a:rPr lang="en-US" dirty="0"/>
              <a:t>Connection of data factories to the resources and services you want to use</a:t>
            </a:r>
          </a:p>
          <a:p>
            <a:pPr lvl="1"/>
            <a:r>
              <a:rPr lang="en-US" dirty="0"/>
              <a:t>Connection of data stores like Azure storage and</a:t>
            </a:r>
            <a:br>
              <a:rPr lang="en-US" dirty="0"/>
            </a:br>
            <a:r>
              <a:rPr lang="en-US" dirty="0"/>
              <a:t>on-premises SQL Server</a:t>
            </a:r>
          </a:p>
          <a:p>
            <a:pPr lvl="1"/>
            <a:r>
              <a:rPr lang="en-US" dirty="0"/>
              <a:t>Connection of compute services like Azure Machine Learning, Azure HDInsight, and Azure Batch</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22</a:t>
            </a:fld>
            <a:endParaRPr lang="en-US"/>
          </a:p>
        </p:txBody>
      </p:sp>
    </p:spTree>
    <p:extLst>
      <p:ext uri="{BB962C8B-B14F-4D97-AF65-F5344CB8AC3E}">
        <p14:creationId xmlns:p14="http://schemas.microsoft.com/office/powerpoint/2010/main" val="1410065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23</a:t>
            </a:fld>
            <a:endParaRPr lang="en-US"/>
          </a:p>
        </p:txBody>
      </p:sp>
    </p:spTree>
    <p:extLst>
      <p:ext uri="{BB962C8B-B14F-4D97-AF65-F5344CB8AC3E}">
        <p14:creationId xmlns:p14="http://schemas.microsoft.com/office/powerpoint/2010/main" val="372061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24</a:t>
            </a:fld>
            <a:endParaRPr lang="en-US"/>
          </a:p>
        </p:txBody>
      </p:sp>
    </p:spTree>
    <p:extLst>
      <p:ext uri="{BB962C8B-B14F-4D97-AF65-F5344CB8AC3E}">
        <p14:creationId xmlns:p14="http://schemas.microsoft.com/office/powerpoint/2010/main" val="4130923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28</a:t>
            </a:fld>
            <a:endParaRPr lang="en-US"/>
          </a:p>
        </p:txBody>
      </p:sp>
    </p:spTree>
    <p:extLst>
      <p:ext uri="{BB962C8B-B14F-4D97-AF65-F5344CB8AC3E}">
        <p14:creationId xmlns:p14="http://schemas.microsoft.com/office/powerpoint/2010/main" val="2628947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29</a:t>
            </a:fld>
            <a:endParaRPr lang="en-US"/>
          </a:p>
        </p:txBody>
      </p:sp>
    </p:spTree>
    <p:extLst>
      <p:ext uri="{BB962C8B-B14F-4D97-AF65-F5344CB8AC3E}">
        <p14:creationId xmlns:p14="http://schemas.microsoft.com/office/powerpoint/2010/main" val="1664554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US" sz="1400" b="0" spc="0" dirty="0">
                <a:solidFill>
                  <a:schemeClr val="tx1">
                    <a:lumMod val="50000"/>
                    <a:lumOff val="50000"/>
                  </a:schemeClr>
                </a:solidFill>
                <a:latin typeface="Malleable-FP Thin" panose="00000500000000000000" pitchFamily="50" charset="0"/>
              </a:rPr>
              <a:t>Azure Data Factory</a:t>
            </a: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4"/>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jpeg"/><Relationship Id="rId12"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azure.microsoft.com/en-us/services/data-factory/"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image" Target="../media/image37.emf"/></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vmlDrawing" Target="../drawings/vmlDrawing1.vml"/><Relationship Id="rId1" Type="http://schemas.openxmlformats.org/officeDocument/2006/relationships/themeOverride" Target="../theme/themeOverride2.xml"/><Relationship Id="rId6" Type="http://schemas.openxmlformats.org/officeDocument/2006/relationships/image" Target="../media/image17.png"/><Relationship Id="rId5" Type="http://schemas.openxmlformats.org/officeDocument/2006/relationships/image" Target="../media/image44.png"/><Relationship Id="rId4" Type="http://schemas.openxmlformats.org/officeDocument/2006/relationships/notesSlide" Target="../notesSlides/notesSlide7.xml"/><Relationship Id="rId9" Type="http://schemas.openxmlformats.org/officeDocument/2006/relationships/image" Target="../media/image43.wmf"/></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1.wmf"/><Relationship Id="rId5" Type="http://schemas.openxmlformats.org/officeDocument/2006/relationships/oleObject" Target="../embeddings/oleObject2.bin"/><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data-factory/copy-activity-performance"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azure.microsoft.com/en-gb/pricing/calculato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hyperlink" Target="http://blogs.msdn.microsoft.com/azuredatalake/" TargetMode="External"/><Relationship Id="rId13" Type="http://schemas.openxmlformats.org/officeDocument/2006/relationships/hyperlink" Target="https://www.youtube.com/results?search_query=U-SQL" TargetMode="External"/><Relationship Id="rId3" Type="http://schemas.openxmlformats.org/officeDocument/2006/relationships/hyperlink" Target="https://github.com/cloud4yourdata/demos/tree/master/4DevKatowice2018/USQL" TargetMode="External"/><Relationship Id="rId7" Type="http://schemas.openxmlformats.org/officeDocument/2006/relationships/hyperlink" Target="http://blogs.msdn.microsoft.com/mrys/" TargetMode="External"/><Relationship Id="rId12" Type="http://schemas.openxmlformats.org/officeDocument/2006/relationships/hyperlink" Target="https://channel9.msdn.com/Search?term=U-SQL#ch9Search" TargetMode="External"/><Relationship Id="rId2" Type="http://schemas.openxmlformats.org/officeDocument/2006/relationships/hyperlink" Target="https://github.com/cloud4yourdata/usql/tree/develop" TargetMode="External"/><Relationship Id="rId1" Type="http://schemas.openxmlformats.org/officeDocument/2006/relationships/slideLayout" Target="../slideLayouts/slideLayout2.xml"/><Relationship Id="rId6" Type="http://schemas.openxmlformats.org/officeDocument/2006/relationships/hyperlink" Target="http://usql.io/" TargetMode="External"/><Relationship Id="rId11" Type="http://schemas.openxmlformats.org/officeDocument/2006/relationships/hyperlink" Target="https://msdn.microsoft.com/en-us/magazine/mt614251" TargetMode="External"/><Relationship Id="rId5" Type="http://schemas.openxmlformats.org/officeDocument/2006/relationships/hyperlink" Target="http://aka.ms/AzureDataLake" TargetMode="External"/><Relationship Id="rId10" Type="http://schemas.openxmlformats.org/officeDocument/2006/relationships/hyperlink" Target="https://azure.microsoft.com/enus/documentation/services/data-lake-analytics/" TargetMode="External"/><Relationship Id="rId4" Type="http://schemas.openxmlformats.org/officeDocument/2006/relationships/hyperlink" Target="https://github.com/cloud4yourdata/usql/" TargetMode="External"/><Relationship Id="rId9" Type="http://schemas.openxmlformats.org/officeDocument/2006/relationships/hyperlink" Target="http://aka.ms/usql_reference"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mailto:tkrawczyk@future-processing.com"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3457" y="2178947"/>
            <a:ext cx="7038975" cy="1569660"/>
          </a:xfrm>
          <a:prstGeom prst="rect">
            <a:avLst/>
          </a:prstGeom>
          <a:noFill/>
        </p:spPr>
        <p:txBody>
          <a:bodyPr wrap="square" rtlCol="0">
            <a:spAutoFit/>
          </a:bodyPr>
          <a:lstStyle/>
          <a:p>
            <a:r>
              <a:rPr lang="en-US" sz="3200" b="1" dirty="0" err="1">
                <a:solidFill>
                  <a:schemeClr val="tx1">
                    <a:lumMod val="65000"/>
                    <a:lumOff val="35000"/>
                  </a:schemeClr>
                </a:solidFill>
              </a:rPr>
              <a:t>Praktyczne</a:t>
            </a:r>
            <a:r>
              <a:rPr lang="en-US" sz="3200" b="1" dirty="0">
                <a:solidFill>
                  <a:schemeClr val="tx1">
                    <a:lumMod val="65000"/>
                    <a:lumOff val="35000"/>
                  </a:schemeClr>
                </a:solidFill>
              </a:rPr>
              <a:t> </a:t>
            </a:r>
            <a:r>
              <a:rPr lang="en-US" sz="3200" b="1" dirty="0" err="1">
                <a:solidFill>
                  <a:schemeClr val="tx1">
                    <a:lumMod val="65000"/>
                    <a:lumOff val="35000"/>
                  </a:schemeClr>
                </a:solidFill>
              </a:rPr>
              <a:t>wykorzystanie</a:t>
            </a:r>
            <a:r>
              <a:rPr lang="en-US" sz="3200" b="1" dirty="0">
                <a:solidFill>
                  <a:schemeClr val="tx1">
                    <a:lumMod val="65000"/>
                    <a:lumOff val="35000"/>
                  </a:schemeClr>
                </a:solidFill>
              </a:rPr>
              <a:t> </a:t>
            </a:r>
            <a:r>
              <a:rPr lang="en-US" sz="3200" b="1" dirty="0" err="1">
                <a:solidFill>
                  <a:schemeClr val="tx1">
                    <a:lumMod val="65000"/>
                    <a:lumOff val="35000"/>
                  </a:schemeClr>
                </a:solidFill>
              </a:rPr>
              <a:t>architektury</a:t>
            </a:r>
            <a:r>
              <a:rPr lang="en-US" sz="3200" b="1" dirty="0">
                <a:solidFill>
                  <a:schemeClr val="tx1">
                    <a:lumMod val="65000"/>
                    <a:lumOff val="35000"/>
                  </a:schemeClr>
                </a:solidFill>
              </a:rPr>
              <a:t> </a:t>
            </a:r>
            <a:r>
              <a:rPr lang="en-US" sz="3200" b="1" dirty="0">
                <a:solidFill>
                  <a:srgbClr val="EF942F"/>
                </a:solidFill>
              </a:rPr>
              <a:t>Lambda</a:t>
            </a:r>
            <a:r>
              <a:rPr lang="en-US" sz="3200" b="1" dirty="0">
                <a:solidFill>
                  <a:schemeClr val="tx1">
                    <a:lumMod val="65000"/>
                    <a:lumOff val="35000"/>
                  </a:schemeClr>
                </a:solidFill>
              </a:rPr>
              <a:t> do </a:t>
            </a:r>
            <a:r>
              <a:rPr lang="en-US" sz="3200" b="1" dirty="0" err="1">
                <a:solidFill>
                  <a:schemeClr val="tx1">
                    <a:lumMod val="65000"/>
                    <a:lumOff val="35000"/>
                  </a:schemeClr>
                </a:solidFill>
              </a:rPr>
              <a:t>przetwarzania</a:t>
            </a:r>
            <a:r>
              <a:rPr lang="en-US" sz="3200" b="1" dirty="0">
                <a:solidFill>
                  <a:schemeClr val="tx1">
                    <a:lumMod val="65000"/>
                    <a:lumOff val="35000"/>
                  </a:schemeClr>
                </a:solidFill>
              </a:rPr>
              <a:t> </a:t>
            </a:r>
            <a:r>
              <a:rPr lang="en-US" sz="3200" b="1" dirty="0">
                <a:solidFill>
                  <a:srgbClr val="EF942F"/>
                </a:solidFill>
              </a:rPr>
              <a:t>Big Data </a:t>
            </a:r>
          </a:p>
          <a:p>
            <a:r>
              <a:rPr lang="en-US" sz="3200" b="1" dirty="0" err="1">
                <a:solidFill>
                  <a:schemeClr val="tx1">
                    <a:lumMod val="65000"/>
                    <a:lumOff val="35000"/>
                  </a:schemeClr>
                </a:solidFill>
              </a:rPr>
              <a:t>na</a:t>
            </a:r>
            <a:r>
              <a:rPr lang="en-US" sz="3200" b="1" dirty="0">
                <a:solidFill>
                  <a:schemeClr val="tx1">
                    <a:lumMod val="65000"/>
                    <a:lumOff val="35000"/>
                  </a:schemeClr>
                </a:solidFill>
              </a:rPr>
              <a:t> </a:t>
            </a:r>
            <a:r>
              <a:rPr lang="en-US" sz="3200" b="1" dirty="0" err="1">
                <a:solidFill>
                  <a:schemeClr val="tx1">
                    <a:lumMod val="65000"/>
                    <a:lumOff val="35000"/>
                  </a:schemeClr>
                </a:solidFill>
              </a:rPr>
              <a:t>platformie</a:t>
            </a:r>
            <a:r>
              <a:rPr lang="en-US" sz="3200" b="1" dirty="0">
                <a:solidFill>
                  <a:schemeClr val="tx1">
                    <a:lumMod val="65000"/>
                    <a:lumOff val="35000"/>
                  </a:schemeClr>
                </a:solidFill>
              </a:rPr>
              <a:t> </a:t>
            </a:r>
            <a:r>
              <a:rPr lang="en-US" sz="3200" b="1" dirty="0">
                <a:solidFill>
                  <a:srgbClr val="EF942F"/>
                </a:solidFill>
              </a:rPr>
              <a:t>Azure </a:t>
            </a:r>
          </a:p>
        </p:txBody>
      </p:sp>
      <p:sp>
        <p:nvSpPr>
          <p:cNvPr id="6" name="TextBox 5"/>
          <p:cNvSpPr txBox="1"/>
          <p:nvPr/>
        </p:nvSpPr>
        <p:spPr>
          <a:xfrm>
            <a:off x="1320417" y="4494189"/>
            <a:ext cx="5396643" cy="2062103"/>
          </a:xfrm>
          <a:prstGeom prst="rect">
            <a:avLst/>
          </a:prstGeom>
          <a:noFill/>
        </p:spPr>
        <p:txBody>
          <a:bodyPr wrap="square" rtlCol="0">
            <a:spAutoFit/>
          </a:bodyPr>
          <a:lstStyle/>
          <a:p>
            <a:r>
              <a:rPr lang="en-US" sz="2800" b="1" dirty="0">
                <a:solidFill>
                  <a:srgbClr val="EF942F"/>
                </a:solidFill>
              </a:rPr>
              <a:t>Gliwice 2018.12.01</a:t>
            </a:r>
          </a:p>
          <a:p>
            <a:endParaRPr lang="en-US" sz="2000" dirty="0">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Author:</a:t>
            </a:r>
          </a:p>
          <a:p>
            <a:r>
              <a:rPr lang="en-US" sz="2000" dirty="0">
                <a:latin typeface="Malleable-FP" panose="00000500000000000000" pitchFamily="50" charset="0"/>
              </a:rPr>
              <a:t>	</a:t>
            </a:r>
            <a:r>
              <a:rPr lang="en-US" sz="2000" b="1" dirty="0">
                <a:solidFill>
                  <a:schemeClr val="tx1">
                    <a:lumMod val="65000"/>
                    <a:lumOff val="35000"/>
                  </a:schemeClr>
                </a:solidFill>
                <a:latin typeface="Malleable-FP" panose="00000500000000000000" pitchFamily="50" charset="0"/>
              </a:rPr>
              <a:t>Tomasz Krawczyk</a:t>
            </a:r>
          </a:p>
          <a:p>
            <a:r>
              <a:rPr lang="en-US" sz="2000" b="1" dirty="0">
                <a:solidFill>
                  <a:schemeClr val="tx1">
                    <a:lumMod val="65000"/>
                    <a:lumOff val="35000"/>
                  </a:schemeClr>
                </a:solidFill>
                <a:latin typeface="Malleable-FP" panose="00000500000000000000" pitchFamily="50" charset="0"/>
              </a:rPr>
              <a:t>	</a:t>
            </a:r>
            <a:br>
              <a:rPr lang="en-US" sz="2000" dirty="0">
                <a:latin typeface="Malleable-FP Thin" panose="00000500000000000000" pitchFamily="50" charset="0"/>
              </a:rPr>
            </a:br>
            <a:endParaRPr lang="en-US" sz="2000" dirty="0">
              <a:latin typeface="Malleable-FP Thin" panose="00000500000000000000" pitchFamily="50" charset="0"/>
            </a:endParaRPr>
          </a:p>
        </p:txBody>
      </p:sp>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928B07B-7A19-425A-9440-B00248B71B07}"/>
              </a:ext>
            </a:extLst>
          </p:cNvPr>
          <p:cNvSpPr txBox="1"/>
          <p:nvPr/>
        </p:nvSpPr>
        <p:spPr>
          <a:xfrm>
            <a:off x="7644135" y="3380337"/>
            <a:ext cx="2458725" cy="1954381"/>
          </a:xfrm>
          <a:prstGeom prst="rect">
            <a:avLst/>
          </a:prstGeom>
          <a:noFill/>
        </p:spPr>
        <p:txBody>
          <a:bodyPr wrap="square" rtlCol="0">
            <a:spAutoFit/>
          </a:bodyPr>
          <a:lstStyle/>
          <a:p>
            <a:pPr marL="628650" lvl="1" indent="-171450">
              <a:buFont typeface="Arial" panose="020B0604020202020204" pitchFamily="34" charset="0"/>
              <a:buChar char="•"/>
            </a:pPr>
            <a:r>
              <a:rPr lang="en-US" sz="1100" b="1" dirty="0">
                <a:solidFill>
                  <a:schemeClr val="tx1">
                    <a:lumMod val="65000"/>
                    <a:lumOff val="35000"/>
                  </a:schemeClr>
                </a:solidFill>
              </a:rPr>
              <a:t>Query as a Service (PaaS)</a:t>
            </a:r>
          </a:p>
          <a:p>
            <a:pPr marL="628650" lvl="1" indent="-171450">
              <a:buFont typeface="Arial" panose="020B0604020202020204" pitchFamily="34" charset="0"/>
              <a:buChar char="•"/>
            </a:pPr>
            <a:r>
              <a:rPr lang="it-IT" sz="1100" b="1" dirty="0">
                <a:solidFill>
                  <a:srgbClr val="EF942F"/>
                </a:solidFill>
              </a:rPr>
              <a:t>Pay PER QUERY &amp; Scale PER QUERY</a:t>
            </a:r>
            <a:endParaRPr lang="en-US" sz="1100" b="1" dirty="0">
              <a:solidFill>
                <a:srgbClr val="EF942F"/>
              </a:solidFill>
            </a:endParaRPr>
          </a:p>
          <a:p>
            <a:pPr marL="628650" lvl="1" indent="-171450">
              <a:buFont typeface="Arial" panose="020B0604020202020204" pitchFamily="34" charset="0"/>
              <a:buChar char="•"/>
            </a:pPr>
            <a:r>
              <a:rPr lang="en-US" sz="1100" b="1" dirty="0">
                <a:solidFill>
                  <a:schemeClr val="tx1">
                    <a:lumMod val="65000"/>
                    <a:lumOff val="35000"/>
                  </a:schemeClr>
                </a:solidFill>
              </a:rPr>
              <a:t>Limited integration with data sources /sinks</a:t>
            </a:r>
          </a:p>
          <a:p>
            <a:pPr marL="628650" lvl="1" indent="-171450">
              <a:buFont typeface="Arial" panose="020B0604020202020204" pitchFamily="34" charset="0"/>
              <a:buChar char="•"/>
            </a:pPr>
            <a:r>
              <a:rPr lang="en-US" sz="1100" dirty="0">
                <a:solidFill>
                  <a:schemeClr val="tx1">
                    <a:lumMod val="65000"/>
                    <a:lumOff val="35000"/>
                  </a:schemeClr>
                </a:solidFill>
              </a:rPr>
              <a:t>Optimized to work with ADL Store</a:t>
            </a:r>
          </a:p>
          <a:p>
            <a:pPr marL="628650" lvl="1" indent="-171450">
              <a:buFont typeface="Arial" panose="020B0604020202020204" pitchFamily="34" charset="0"/>
              <a:buChar char="•"/>
            </a:pPr>
            <a:r>
              <a:rPr lang="en-US" sz="1100" b="1" dirty="0">
                <a:solidFill>
                  <a:srgbClr val="EF942F"/>
                </a:solidFill>
              </a:rPr>
              <a:t>U-SQL</a:t>
            </a:r>
            <a:r>
              <a:rPr lang="en-US" sz="1100" b="1" dirty="0">
                <a:solidFill>
                  <a:schemeClr val="tx1">
                    <a:lumMod val="65000"/>
                    <a:lumOff val="35000"/>
                  </a:schemeClr>
                </a:solidFill>
              </a:rPr>
              <a:t>, </a:t>
            </a:r>
            <a:r>
              <a:rPr lang="en-US" sz="1100" dirty="0">
                <a:solidFill>
                  <a:schemeClr val="tx1">
                    <a:lumMod val="65000"/>
                    <a:lumOff val="35000"/>
                  </a:schemeClr>
                </a:solidFill>
              </a:rPr>
              <a:t>Python, R, C# ,Cognitive</a:t>
            </a:r>
          </a:p>
          <a:p>
            <a:pPr marL="628650" lvl="1" indent="-171450">
              <a:buFont typeface="Arial" panose="020B0604020202020204" pitchFamily="34" charset="0"/>
              <a:buChar char="•"/>
            </a:pPr>
            <a:r>
              <a:rPr lang="en-US" sz="1100" b="1" dirty="0">
                <a:solidFill>
                  <a:schemeClr val="tx1">
                    <a:lumMod val="65000"/>
                    <a:lumOff val="35000"/>
                  </a:schemeClr>
                </a:solidFill>
              </a:rPr>
              <a:t>Integration with ADF</a:t>
            </a:r>
          </a:p>
          <a:p>
            <a:pPr marL="628650" lvl="1" indent="-171450">
              <a:buFont typeface="Arial" panose="020B0604020202020204" pitchFamily="34" charset="0"/>
              <a:buChar char="•"/>
            </a:pPr>
            <a:endParaRPr lang="en-US" sz="1100" dirty="0">
              <a:solidFill>
                <a:schemeClr val="tx1">
                  <a:lumMod val="65000"/>
                  <a:lumOff val="35000"/>
                </a:schemeClr>
              </a:solidFill>
            </a:endParaRPr>
          </a:p>
        </p:txBody>
      </p:sp>
      <p:sp>
        <p:nvSpPr>
          <p:cNvPr id="24" name="TextBox 23">
            <a:extLst>
              <a:ext uri="{FF2B5EF4-FFF2-40B4-BE49-F238E27FC236}">
                <a16:creationId xmlns:a16="http://schemas.microsoft.com/office/drawing/2014/main" id="{84515190-7CF3-4604-B304-01E7BDE3B82C}"/>
              </a:ext>
            </a:extLst>
          </p:cNvPr>
          <p:cNvSpPr txBox="1"/>
          <p:nvPr/>
        </p:nvSpPr>
        <p:spPr>
          <a:xfrm>
            <a:off x="5435916" y="2381682"/>
            <a:ext cx="2458725" cy="2631490"/>
          </a:xfrm>
          <a:prstGeom prst="rect">
            <a:avLst/>
          </a:prstGeom>
          <a:noFill/>
        </p:spPr>
        <p:txBody>
          <a:bodyPr wrap="square" rtlCol="0">
            <a:spAutoFit/>
          </a:bodyPr>
          <a:lstStyle/>
          <a:p>
            <a:pPr marL="628650" lvl="1" indent="-171450">
              <a:buFont typeface="Arial" panose="020B0604020202020204" pitchFamily="34" charset="0"/>
              <a:buChar char="•"/>
            </a:pPr>
            <a:r>
              <a:rPr lang="en-US" sz="1100" b="1" dirty="0">
                <a:solidFill>
                  <a:schemeClr val="tx1">
                    <a:lumMod val="65000"/>
                    <a:lumOff val="35000"/>
                  </a:schemeClr>
                </a:solidFill>
              </a:rPr>
              <a:t>Running a managed, optimized Spark framework(PaaS)</a:t>
            </a:r>
          </a:p>
          <a:p>
            <a:pPr marL="628650" lvl="1" indent="-171450">
              <a:buFont typeface="Arial" panose="020B0604020202020204" pitchFamily="34" charset="0"/>
              <a:buChar char="•"/>
            </a:pPr>
            <a:r>
              <a:rPr lang="en-US" sz="1100" b="1" dirty="0">
                <a:solidFill>
                  <a:srgbClr val="EF942F"/>
                </a:solidFill>
              </a:rPr>
              <a:t>Integration with many data sources /sinks</a:t>
            </a:r>
          </a:p>
          <a:p>
            <a:pPr marL="628650" lvl="1" indent="-171450">
              <a:buFont typeface="Arial" panose="020B0604020202020204" pitchFamily="34" charset="0"/>
              <a:buChar char="•"/>
            </a:pPr>
            <a:r>
              <a:rPr lang="en-US" sz="1100" b="1" dirty="0">
                <a:solidFill>
                  <a:schemeClr val="tx1">
                    <a:lumMod val="65000"/>
                    <a:lumOff val="35000"/>
                  </a:schemeClr>
                </a:solidFill>
              </a:rPr>
              <a:t>Integration with Azure services (e.g. Azure Data Factory, Azure Data Warehouse)</a:t>
            </a:r>
          </a:p>
          <a:p>
            <a:pPr marL="628650" lvl="1" indent="-171450">
              <a:buFont typeface="Arial" panose="020B0604020202020204" pitchFamily="34" charset="0"/>
              <a:buChar char="•"/>
            </a:pPr>
            <a:r>
              <a:rPr lang="en-US" sz="1100" b="1" dirty="0">
                <a:solidFill>
                  <a:schemeClr val="tx1">
                    <a:lumMod val="65000"/>
                    <a:lumOff val="35000"/>
                  </a:schemeClr>
                </a:solidFill>
              </a:rPr>
              <a:t>Integration with Azure Active Directory</a:t>
            </a:r>
          </a:p>
          <a:p>
            <a:pPr marL="628650" lvl="1" indent="-171450">
              <a:buFont typeface="Arial" panose="020B0604020202020204" pitchFamily="34" charset="0"/>
              <a:buChar char="•"/>
            </a:pPr>
            <a:r>
              <a:rPr lang="en-US" sz="1100" b="1" dirty="0">
                <a:solidFill>
                  <a:schemeClr val="tx1">
                    <a:lumMod val="65000"/>
                    <a:lumOff val="35000"/>
                  </a:schemeClr>
                </a:solidFill>
              </a:rPr>
              <a:t>Easy Deployment</a:t>
            </a:r>
          </a:p>
          <a:p>
            <a:pPr marL="628650" lvl="1" indent="-171450">
              <a:buFont typeface="Arial" panose="020B0604020202020204" pitchFamily="34" charset="0"/>
              <a:buChar char="•"/>
            </a:pPr>
            <a:r>
              <a:rPr lang="en-US" sz="1100" b="1" dirty="0">
                <a:solidFill>
                  <a:schemeClr val="tx1">
                    <a:lumMod val="65000"/>
                    <a:lumOff val="35000"/>
                  </a:schemeClr>
                </a:solidFill>
              </a:rPr>
              <a:t>Utilizing Spark in a variety of ways</a:t>
            </a:r>
          </a:p>
          <a:p>
            <a:pPr marL="628650" lvl="1" indent="-171450">
              <a:buFont typeface="Arial" panose="020B0604020202020204" pitchFamily="34" charset="0"/>
              <a:buChar char="•"/>
            </a:pPr>
            <a:r>
              <a:rPr lang="en-US" sz="1100" b="1" dirty="0">
                <a:solidFill>
                  <a:schemeClr val="tx1">
                    <a:lumMod val="65000"/>
                    <a:lumOff val="35000"/>
                  </a:schemeClr>
                </a:solidFill>
              </a:rPr>
              <a:t>Python</a:t>
            </a:r>
            <a:r>
              <a:rPr lang="en-US" sz="1100" b="1" dirty="0">
                <a:solidFill>
                  <a:srgbClr val="FFA000"/>
                </a:solidFill>
              </a:rPr>
              <a:t>, Scala</a:t>
            </a:r>
            <a:r>
              <a:rPr lang="en-US" sz="1100" b="1" dirty="0">
                <a:solidFill>
                  <a:schemeClr val="tx1">
                    <a:lumMod val="65000"/>
                    <a:lumOff val="35000"/>
                  </a:schemeClr>
                </a:solidFill>
              </a:rPr>
              <a:t>, R, SQL</a:t>
            </a:r>
          </a:p>
        </p:txBody>
      </p:sp>
      <p:sp>
        <p:nvSpPr>
          <p:cNvPr id="2" name="Text Placeholder 1">
            <a:extLst>
              <a:ext uri="{FF2B5EF4-FFF2-40B4-BE49-F238E27FC236}">
                <a16:creationId xmlns:a16="http://schemas.microsoft.com/office/drawing/2014/main" id="{CE1542E4-05E1-4178-BB32-CB2E3BEBD76A}"/>
              </a:ext>
            </a:extLst>
          </p:cNvPr>
          <p:cNvSpPr>
            <a:spLocks noGrp="1"/>
          </p:cNvSpPr>
          <p:nvPr>
            <p:ph type="body" sz="quarter" idx="13"/>
          </p:nvPr>
        </p:nvSpPr>
        <p:spPr>
          <a:xfrm>
            <a:off x="914368" y="793232"/>
            <a:ext cx="6980273" cy="502835"/>
          </a:xfrm>
        </p:spPr>
        <p:txBody>
          <a:bodyPr/>
          <a:lstStyle/>
          <a:p>
            <a:r>
              <a:rPr lang="pl-PL" sz="4800" b="1" spc="-50" dirty="0">
                <a:solidFill>
                  <a:srgbClr val="EF942F"/>
                </a:solidFill>
                <a:latin typeface="Calibri Light" panose="020F0302020204030204"/>
                <a:ea typeface="+mj-ea"/>
                <a:cs typeface="+mj-cs"/>
              </a:rPr>
              <a:t>Big Data in Azure: Compute </a:t>
            </a:r>
            <a:br>
              <a:rPr lang="pl-PL" dirty="0"/>
            </a:br>
            <a:endParaRPr lang="pl-PL" dirty="0"/>
          </a:p>
        </p:txBody>
      </p:sp>
      <p:sp>
        <p:nvSpPr>
          <p:cNvPr id="3" name="Rectangle 2">
            <a:extLst>
              <a:ext uri="{FF2B5EF4-FFF2-40B4-BE49-F238E27FC236}">
                <a16:creationId xmlns:a16="http://schemas.microsoft.com/office/drawing/2014/main" id="{880635EC-8EEF-48FC-8711-AFFDA7432AD5}"/>
              </a:ext>
            </a:extLst>
          </p:cNvPr>
          <p:cNvSpPr/>
          <p:nvPr/>
        </p:nvSpPr>
        <p:spPr>
          <a:xfrm>
            <a:off x="1676753" y="2270759"/>
            <a:ext cx="8564600" cy="2992227"/>
          </a:xfrm>
          <a:prstGeom prst="rect">
            <a:avLst/>
          </a:prstGeom>
          <a:noFill/>
          <a:ln w="19050" cap="flat" cmpd="sng" algn="ctr">
            <a:solidFill>
              <a:schemeClr val="accent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dirty="0"/>
          </a:p>
        </p:txBody>
      </p:sp>
      <p:pic>
        <p:nvPicPr>
          <p:cNvPr id="4" name="Picture 3">
            <a:extLst>
              <a:ext uri="{FF2B5EF4-FFF2-40B4-BE49-F238E27FC236}">
                <a16:creationId xmlns:a16="http://schemas.microsoft.com/office/drawing/2014/main" id="{59C5605F-04CA-4289-8133-2D480981F4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4485" y="4124586"/>
            <a:ext cx="1000044" cy="823244"/>
          </a:xfrm>
          <a:prstGeom prst="rect">
            <a:avLst/>
          </a:prstGeom>
        </p:spPr>
      </p:pic>
      <p:sp>
        <p:nvSpPr>
          <p:cNvPr id="5" name="TextBox 4">
            <a:extLst>
              <a:ext uri="{FF2B5EF4-FFF2-40B4-BE49-F238E27FC236}">
                <a16:creationId xmlns:a16="http://schemas.microsoft.com/office/drawing/2014/main" id="{B3CF6F45-A997-4419-BFFD-7117E79A68DE}"/>
              </a:ext>
            </a:extLst>
          </p:cNvPr>
          <p:cNvSpPr txBox="1"/>
          <p:nvPr/>
        </p:nvSpPr>
        <p:spPr>
          <a:xfrm>
            <a:off x="2330146" y="4873158"/>
            <a:ext cx="1152709" cy="221076"/>
          </a:xfrm>
          <a:prstGeom prst="rect">
            <a:avLst/>
          </a:prstGeom>
          <a:noFill/>
        </p:spPr>
        <p:txBody>
          <a:bodyPr wrap="non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 </a:t>
            </a:r>
            <a:r>
              <a:rPr kumimoji="0" lang="en-GB" sz="1050" b="1" i="0" u="none" strike="noStrike" kern="0" cap="none" spc="0" normalizeH="0" baseline="0" noProof="0" dirty="0">
                <a:ln>
                  <a:noFill/>
                </a:ln>
                <a:solidFill>
                  <a:prstClr val="black">
                    <a:lumMod val="65000"/>
                    <a:lumOff val="35000"/>
                  </a:prstClr>
                </a:solidFill>
                <a:effectLst/>
                <a:uLnTx/>
                <a:uFillTx/>
              </a:rPr>
              <a:t>HDInsight</a:t>
            </a:r>
            <a:endParaRPr kumimoji="0" lang="pl-PL" sz="1050" b="1" i="0" u="none" strike="noStrike" kern="0" cap="none" spc="0" normalizeH="0" baseline="0" noProof="0" dirty="0">
              <a:ln>
                <a:noFill/>
              </a:ln>
              <a:solidFill>
                <a:prstClr val="black">
                  <a:lumMod val="65000"/>
                  <a:lumOff val="35000"/>
                </a:prstClr>
              </a:solidFill>
              <a:effectLst/>
              <a:uLnTx/>
              <a:uFillTx/>
            </a:endParaRPr>
          </a:p>
        </p:txBody>
      </p:sp>
      <p:sp>
        <p:nvSpPr>
          <p:cNvPr id="6" name="TextBox 5">
            <a:extLst>
              <a:ext uri="{FF2B5EF4-FFF2-40B4-BE49-F238E27FC236}">
                <a16:creationId xmlns:a16="http://schemas.microsoft.com/office/drawing/2014/main" id="{449138A4-5B73-4CAA-B4CE-E6F70C201AE7}"/>
              </a:ext>
            </a:extLst>
          </p:cNvPr>
          <p:cNvSpPr txBox="1"/>
          <p:nvPr/>
        </p:nvSpPr>
        <p:spPr>
          <a:xfrm>
            <a:off x="4673376" y="4184657"/>
            <a:ext cx="1558269" cy="237757"/>
          </a:xfrm>
          <a:prstGeom prst="rect">
            <a:avLst/>
          </a:prstGeom>
          <a:noFill/>
        </p:spPr>
        <p:txBody>
          <a:bodyPr wrap="squar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a:t>
            </a:r>
            <a:r>
              <a:rPr kumimoji="0" lang="en-GB" sz="1050" b="1" i="0" u="none" strike="noStrike" kern="0" cap="none" spc="0" normalizeH="0" baseline="0" noProof="0" dirty="0">
                <a:ln>
                  <a:noFill/>
                </a:ln>
                <a:solidFill>
                  <a:prstClr val="black">
                    <a:lumMod val="65000"/>
                    <a:lumOff val="35000"/>
                  </a:prstClr>
                </a:solidFill>
                <a:effectLst/>
                <a:uLnTx/>
                <a:uFillTx/>
              </a:rPr>
              <a:t> Databricks</a:t>
            </a:r>
          </a:p>
        </p:txBody>
      </p:sp>
      <p:pic>
        <p:nvPicPr>
          <p:cNvPr id="7" name="Picture 6">
            <a:extLst>
              <a:ext uri="{FF2B5EF4-FFF2-40B4-BE49-F238E27FC236}">
                <a16:creationId xmlns:a16="http://schemas.microsoft.com/office/drawing/2014/main" id="{80B23DFC-5F8B-4120-AEB2-C7C0F494DC2F}"/>
              </a:ext>
            </a:extLst>
          </p:cNvPr>
          <p:cNvPicPr>
            <a:picLocks noChangeAspect="1"/>
          </p:cNvPicPr>
          <p:nvPr/>
        </p:nvPicPr>
        <p:blipFill>
          <a:blip r:embed="rId3"/>
          <a:stretch>
            <a:fillRect/>
          </a:stretch>
        </p:blipFill>
        <p:spPr>
          <a:xfrm>
            <a:off x="4918503" y="3285805"/>
            <a:ext cx="897706" cy="823244"/>
          </a:xfrm>
          <a:prstGeom prst="rect">
            <a:avLst/>
          </a:prstGeom>
        </p:spPr>
      </p:pic>
      <p:pic>
        <p:nvPicPr>
          <p:cNvPr id="8" name="Picture 7">
            <a:extLst>
              <a:ext uri="{FF2B5EF4-FFF2-40B4-BE49-F238E27FC236}">
                <a16:creationId xmlns:a16="http://schemas.microsoft.com/office/drawing/2014/main" id="{B27C56FF-304A-4710-B790-D6BB4D1EA2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2918" y="2375617"/>
            <a:ext cx="778122" cy="640555"/>
          </a:xfrm>
          <a:prstGeom prst="rect">
            <a:avLst/>
          </a:prstGeom>
        </p:spPr>
      </p:pic>
      <p:sp>
        <p:nvSpPr>
          <p:cNvPr id="9" name="TextBox 8">
            <a:extLst>
              <a:ext uri="{FF2B5EF4-FFF2-40B4-BE49-F238E27FC236}">
                <a16:creationId xmlns:a16="http://schemas.microsoft.com/office/drawing/2014/main" id="{B6AE0CD9-1C09-4695-9CE2-0ED67A1A78E9}"/>
              </a:ext>
            </a:extLst>
          </p:cNvPr>
          <p:cNvSpPr txBox="1"/>
          <p:nvPr/>
        </p:nvSpPr>
        <p:spPr>
          <a:xfrm>
            <a:off x="8435426" y="3016172"/>
            <a:ext cx="1365672" cy="356299"/>
          </a:xfrm>
          <a:prstGeom prst="rect">
            <a:avLst/>
          </a:prstGeom>
          <a:noFill/>
        </p:spPr>
        <p:txBody>
          <a:bodyPr wrap="square" rtlCol="0">
            <a:spAutoFit/>
          </a:bodyPr>
          <a:lstStyle/>
          <a:p>
            <a:pPr marL="0" marR="0" lvl="0" indent="0" algn="ctr" defTabSz="6858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 Data </a:t>
            </a:r>
            <a:endParaRPr kumimoji="0" lang="en-GB" sz="1050" b="1" i="0" u="none" strike="noStrike" kern="0" cap="none" spc="0" normalizeH="0" baseline="0" noProof="0" dirty="0">
              <a:ln>
                <a:noFill/>
              </a:ln>
              <a:solidFill>
                <a:prstClr val="black">
                  <a:lumMod val="65000"/>
                  <a:lumOff val="35000"/>
                </a:prstClr>
              </a:solidFill>
              <a:effectLst/>
              <a:uLnTx/>
              <a:uFillTx/>
            </a:endParaRPr>
          </a:p>
          <a:p>
            <a:pPr marL="0" marR="0" lvl="0" indent="0" algn="ctr" defTabSz="685800" eaLnBrk="1" fontAlgn="auto" latinLnBrk="0" hangingPunct="1">
              <a:lnSpc>
                <a:spcPct val="9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black">
                    <a:lumMod val="65000"/>
                    <a:lumOff val="35000"/>
                  </a:prstClr>
                </a:solidFill>
                <a:effectLst/>
                <a:uLnTx/>
                <a:uFillTx/>
              </a:rPr>
              <a:t>Lake Analytics</a:t>
            </a:r>
            <a:endParaRPr kumimoji="0" lang="pl-PL" sz="1050" b="1" i="0" u="none" strike="noStrike" kern="0" cap="none" spc="0" normalizeH="0" baseline="0" noProof="0" dirty="0">
              <a:ln>
                <a:noFill/>
              </a:ln>
              <a:solidFill>
                <a:prstClr val="black">
                  <a:lumMod val="65000"/>
                  <a:lumOff val="35000"/>
                </a:prstClr>
              </a:solidFill>
              <a:effectLst/>
              <a:uLnTx/>
              <a:uFillTx/>
            </a:endParaRPr>
          </a:p>
        </p:txBody>
      </p:sp>
      <p:sp>
        <p:nvSpPr>
          <p:cNvPr id="10" name="Rectangle 9">
            <a:extLst>
              <a:ext uri="{FF2B5EF4-FFF2-40B4-BE49-F238E27FC236}">
                <a16:creationId xmlns:a16="http://schemas.microsoft.com/office/drawing/2014/main" id="{1688876E-CDEC-4733-9775-98414FF3103D}"/>
              </a:ext>
            </a:extLst>
          </p:cNvPr>
          <p:cNvSpPr/>
          <p:nvPr/>
        </p:nvSpPr>
        <p:spPr>
          <a:xfrm>
            <a:off x="1549748" y="1748129"/>
            <a:ext cx="1882140" cy="461665"/>
          </a:xfrm>
          <a:prstGeom prst="rect">
            <a:avLst/>
          </a:prstGeom>
        </p:spPr>
        <p:txBody>
          <a:bodyPr wrap="square">
            <a:spAutoFit/>
          </a:bodyPr>
          <a:lstStyle/>
          <a:p>
            <a:r>
              <a:rPr lang="en-US" sz="1200" b="1" kern="0" dirty="0">
                <a:solidFill>
                  <a:prstClr val="black">
                    <a:lumMod val="65000"/>
                    <a:lumOff val="35000"/>
                  </a:prstClr>
                </a:solidFill>
              </a:rPr>
              <a:t>Higher level of complexity,</a:t>
            </a:r>
            <a:br>
              <a:rPr lang="en-US" sz="1200" b="1" kern="0" dirty="0">
                <a:solidFill>
                  <a:prstClr val="black">
                    <a:lumMod val="65000"/>
                    <a:lumOff val="35000"/>
                  </a:prstClr>
                </a:solidFill>
              </a:rPr>
            </a:br>
            <a:r>
              <a:rPr lang="en-US" sz="1200" b="1" kern="0" dirty="0">
                <a:solidFill>
                  <a:prstClr val="black">
                    <a:lumMod val="65000"/>
                    <a:lumOff val="35000"/>
                  </a:prstClr>
                </a:solidFill>
              </a:rPr>
              <a:t>control, &amp; customization </a:t>
            </a:r>
            <a:endParaRPr lang="pl-PL" sz="1050" b="1" dirty="0"/>
          </a:p>
        </p:txBody>
      </p:sp>
      <p:sp>
        <p:nvSpPr>
          <p:cNvPr id="13" name="Rectangle 12">
            <a:extLst>
              <a:ext uri="{FF2B5EF4-FFF2-40B4-BE49-F238E27FC236}">
                <a16:creationId xmlns:a16="http://schemas.microsoft.com/office/drawing/2014/main" id="{B2566DDD-A8AC-4988-8E54-B3023443CEA5}"/>
              </a:ext>
            </a:extLst>
          </p:cNvPr>
          <p:cNvSpPr/>
          <p:nvPr/>
        </p:nvSpPr>
        <p:spPr>
          <a:xfrm>
            <a:off x="1611615" y="5350414"/>
            <a:ext cx="1882140" cy="623248"/>
          </a:xfrm>
          <a:prstGeom prst="rect">
            <a:avLst/>
          </a:prstGeom>
        </p:spPr>
        <p:txBody>
          <a:bodyPr wrap="square">
            <a:spAutoFit/>
          </a:bodyPr>
          <a:lstStyle/>
          <a:p>
            <a:r>
              <a:rPr lang="en-US" sz="1200" b="1" kern="0" dirty="0">
                <a:solidFill>
                  <a:prstClr val="black">
                    <a:lumMod val="65000"/>
                    <a:lumOff val="35000"/>
                  </a:prstClr>
                </a:solidFill>
              </a:rPr>
              <a:t>Higher level of complexity,</a:t>
            </a:r>
            <a:br>
              <a:rPr lang="en-US" sz="1200" b="1" kern="0" dirty="0">
                <a:solidFill>
                  <a:prstClr val="black">
                    <a:lumMod val="65000"/>
                    <a:lumOff val="35000"/>
                  </a:prstClr>
                </a:solidFill>
              </a:rPr>
            </a:br>
            <a:r>
              <a:rPr lang="en-US" sz="1200" b="1" kern="0" dirty="0">
                <a:solidFill>
                  <a:prstClr val="black">
                    <a:lumMod val="65000"/>
                    <a:lumOff val="35000"/>
                  </a:prstClr>
                </a:solidFill>
              </a:rPr>
              <a:t>control, &amp; customization </a:t>
            </a:r>
            <a:br>
              <a:rPr lang="en-US" sz="1050" dirty="0"/>
            </a:br>
            <a:endParaRPr lang="pl-PL" sz="1050" dirty="0"/>
          </a:p>
        </p:txBody>
      </p:sp>
      <p:sp>
        <p:nvSpPr>
          <p:cNvPr id="14" name="Rectangle 13">
            <a:extLst>
              <a:ext uri="{FF2B5EF4-FFF2-40B4-BE49-F238E27FC236}">
                <a16:creationId xmlns:a16="http://schemas.microsoft.com/office/drawing/2014/main" id="{58197F40-2C10-4719-87FC-1EF746AACCB3}"/>
              </a:ext>
            </a:extLst>
          </p:cNvPr>
          <p:cNvSpPr/>
          <p:nvPr/>
        </p:nvSpPr>
        <p:spPr>
          <a:xfrm>
            <a:off x="8735877" y="5307262"/>
            <a:ext cx="1882140" cy="807913"/>
          </a:xfrm>
          <a:prstGeom prst="rect">
            <a:avLst/>
          </a:prstGeom>
        </p:spPr>
        <p:txBody>
          <a:bodyPr wrap="square">
            <a:spAutoFit/>
          </a:bodyPr>
          <a:lstStyle/>
          <a:p>
            <a:r>
              <a:rPr lang="en-US" sz="1200" b="1" kern="0" dirty="0">
                <a:solidFill>
                  <a:prstClr val="black">
                    <a:lumMod val="65000"/>
                    <a:lumOff val="35000"/>
                  </a:prstClr>
                </a:solidFill>
              </a:rPr>
              <a:t>Less integration</a:t>
            </a:r>
          </a:p>
          <a:p>
            <a:r>
              <a:rPr lang="en-US" sz="1200" b="1" kern="0" dirty="0">
                <a:solidFill>
                  <a:prstClr val="black">
                    <a:lumMod val="65000"/>
                    <a:lumOff val="35000"/>
                  </a:prstClr>
                </a:solidFill>
              </a:rPr>
              <a:t>with various Apache</a:t>
            </a:r>
          </a:p>
          <a:p>
            <a:r>
              <a:rPr lang="en-US" sz="1200" b="1" kern="0" dirty="0">
                <a:solidFill>
                  <a:prstClr val="black">
                    <a:lumMod val="65000"/>
                    <a:lumOff val="35000"/>
                  </a:prstClr>
                </a:solidFill>
              </a:rPr>
              <a:t>projects</a:t>
            </a:r>
            <a:br>
              <a:rPr lang="en-US" sz="1050" b="1" dirty="0"/>
            </a:br>
            <a:endParaRPr lang="pl-PL" sz="1050" b="1" dirty="0"/>
          </a:p>
        </p:txBody>
      </p:sp>
      <p:sp>
        <p:nvSpPr>
          <p:cNvPr id="15" name="Rectangle 14">
            <a:extLst>
              <a:ext uri="{FF2B5EF4-FFF2-40B4-BE49-F238E27FC236}">
                <a16:creationId xmlns:a16="http://schemas.microsoft.com/office/drawing/2014/main" id="{5C8DB52E-184D-4AC8-924F-9EE4A9C3EBA2}"/>
              </a:ext>
            </a:extLst>
          </p:cNvPr>
          <p:cNvSpPr/>
          <p:nvPr/>
        </p:nvSpPr>
        <p:spPr>
          <a:xfrm>
            <a:off x="8735877" y="1777719"/>
            <a:ext cx="1882140" cy="461665"/>
          </a:xfrm>
          <a:prstGeom prst="rect">
            <a:avLst/>
          </a:prstGeom>
        </p:spPr>
        <p:txBody>
          <a:bodyPr wrap="square">
            <a:spAutoFit/>
          </a:bodyPr>
          <a:lstStyle/>
          <a:p>
            <a:r>
              <a:rPr lang="en-US" sz="1200" b="1" kern="0" dirty="0">
                <a:solidFill>
                  <a:prstClr val="black">
                    <a:lumMod val="65000"/>
                    <a:lumOff val="35000"/>
                  </a:prstClr>
                </a:solidFill>
              </a:rPr>
              <a:t>Easiest entry point</a:t>
            </a:r>
          </a:p>
          <a:p>
            <a:r>
              <a:rPr lang="en-US" sz="1200" b="1" kern="0" dirty="0">
                <a:solidFill>
                  <a:prstClr val="black">
                    <a:lumMod val="65000"/>
                    <a:lumOff val="35000"/>
                  </a:prstClr>
                </a:solidFill>
              </a:rPr>
              <a:t>to get started</a:t>
            </a:r>
            <a:endParaRPr lang="pl-PL" sz="1050" b="1" dirty="0"/>
          </a:p>
        </p:txBody>
      </p:sp>
      <p:sp>
        <p:nvSpPr>
          <p:cNvPr id="16" name="Rectangle 15">
            <a:extLst>
              <a:ext uri="{FF2B5EF4-FFF2-40B4-BE49-F238E27FC236}">
                <a16:creationId xmlns:a16="http://schemas.microsoft.com/office/drawing/2014/main" id="{4C6A782A-1122-40D7-80BC-B1D29A274D02}"/>
              </a:ext>
            </a:extLst>
          </p:cNvPr>
          <p:cNvSpPr/>
          <p:nvPr/>
        </p:nvSpPr>
        <p:spPr>
          <a:xfrm>
            <a:off x="9681283" y="4844259"/>
            <a:ext cx="1451890" cy="415498"/>
          </a:xfrm>
          <a:prstGeom prst="rect">
            <a:avLst/>
          </a:prstGeom>
        </p:spPr>
        <p:txBody>
          <a:bodyPr wrap="square">
            <a:spAutoFit/>
          </a:bodyPr>
          <a:lstStyle/>
          <a:p>
            <a:br>
              <a:rPr lang="en-US" sz="1050" dirty="0"/>
            </a:br>
            <a:endParaRPr lang="pl-PL" sz="1050" dirty="0"/>
          </a:p>
        </p:txBody>
      </p:sp>
      <p:sp>
        <p:nvSpPr>
          <p:cNvPr id="18" name="Rectangle 17">
            <a:extLst>
              <a:ext uri="{FF2B5EF4-FFF2-40B4-BE49-F238E27FC236}">
                <a16:creationId xmlns:a16="http://schemas.microsoft.com/office/drawing/2014/main" id="{483DF30A-BFE8-4A34-9A7C-C324A2580906}"/>
              </a:ext>
            </a:extLst>
          </p:cNvPr>
          <p:cNvSpPr/>
          <p:nvPr/>
        </p:nvSpPr>
        <p:spPr>
          <a:xfrm>
            <a:off x="10249479" y="2263137"/>
            <a:ext cx="1882140" cy="646331"/>
          </a:xfrm>
          <a:prstGeom prst="rect">
            <a:avLst/>
          </a:prstGeom>
        </p:spPr>
        <p:txBody>
          <a:bodyPr wrap="square">
            <a:spAutoFit/>
          </a:bodyPr>
          <a:lstStyle/>
          <a:p>
            <a:r>
              <a:rPr lang="en-US" sz="1200" b="1" kern="0" dirty="0">
                <a:solidFill>
                  <a:prstClr val="black">
                    <a:lumMod val="65000"/>
                    <a:lumOff val="35000"/>
                  </a:prstClr>
                </a:solidFill>
              </a:rPr>
              <a:t>Less</a:t>
            </a:r>
          </a:p>
          <a:p>
            <a:r>
              <a:rPr lang="en-US" sz="1200" b="1" kern="0" dirty="0">
                <a:solidFill>
                  <a:prstClr val="black">
                    <a:lumMod val="65000"/>
                    <a:lumOff val="35000"/>
                  </a:prstClr>
                </a:solidFill>
              </a:rPr>
              <a:t>administrative</a:t>
            </a:r>
          </a:p>
          <a:p>
            <a:r>
              <a:rPr lang="en-US" sz="1200" b="1" kern="0" dirty="0">
                <a:solidFill>
                  <a:prstClr val="black">
                    <a:lumMod val="65000"/>
                    <a:lumOff val="35000"/>
                  </a:prstClr>
                </a:solidFill>
              </a:rPr>
              <a:t>effort</a:t>
            </a:r>
            <a:endParaRPr lang="pl-PL" sz="1050" b="1" dirty="0"/>
          </a:p>
        </p:txBody>
      </p:sp>
      <p:sp>
        <p:nvSpPr>
          <p:cNvPr id="19" name="Rectangle 18">
            <a:extLst>
              <a:ext uri="{FF2B5EF4-FFF2-40B4-BE49-F238E27FC236}">
                <a16:creationId xmlns:a16="http://schemas.microsoft.com/office/drawing/2014/main" id="{27AEC704-40E1-4F40-823A-627276C7E5EF}"/>
              </a:ext>
            </a:extLst>
          </p:cNvPr>
          <p:cNvSpPr/>
          <p:nvPr/>
        </p:nvSpPr>
        <p:spPr>
          <a:xfrm>
            <a:off x="10304267" y="4536208"/>
            <a:ext cx="1882140" cy="646331"/>
          </a:xfrm>
          <a:prstGeom prst="rect">
            <a:avLst/>
          </a:prstGeom>
        </p:spPr>
        <p:txBody>
          <a:bodyPr wrap="square">
            <a:spAutoFit/>
          </a:bodyPr>
          <a:lstStyle/>
          <a:p>
            <a:r>
              <a:rPr lang="en-US" sz="1200" b="1" kern="0" dirty="0">
                <a:solidFill>
                  <a:prstClr val="black">
                    <a:lumMod val="65000"/>
                    <a:lumOff val="35000"/>
                  </a:prstClr>
                </a:solidFill>
              </a:rPr>
              <a:t>Greater</a:t>
            </a:r>
          </a:p>
          <a:p>
            <a:r>
              <a:rPr lang="en-US" sz="1200" b="1" kern="0" dirty="0">
                <a:solidFill>
                  <a:prstClr val="black">
                    <a:lumMod val="65000"/>
                    <a:lumOff val="35000"/>
                  </a:prstClr>
                </a:solidFill>
              </a:rPr>
              <a:t>administrative</a:t>
            </a:r>
          </a:p>
          <a:p>
            <a:r>
              <a:rPr lang="en-US" sz="1200" b="1" kern="0" dirty="0">
                <a:solidFill>
                  <a:prstClr val="black">
                    <a:lumMod val="65000"/>
                    <a:lumOff val="35000"/>
                  </a:prstClr>
                </a:solidFill>
              </a:rPr>
              <a:t>effort</a:t>
            </a:r>
            <a:endParaRPr lang="pl-PL" sz="1050" b="1" dirty="0"/>
          </a:p>
        </p:txBody>
      </p:sp>
      <p:sp>
        <p:nvSpPr>
          <p:cNvPr id="20" name="Rectangle 19">
            <a:extLst>
              <a:ext uri="{FF2B5EF4-FFF2-40B4-BE49-F238E27FC236}">
                <a16:creationId xmlns:a16="http://schemas.microsoft.com/office/drawing/2014/main" id="{0716D60B-A8D7-426C-9E65-4F68A13F6FC8}"/>
              </a:ext>
            </a:extLst>
          </p:cNvPr>
          <p:cNvSpPr/>
          <p:nvPr/>
        </p:nvSpPr>
        <p:spPr>
          <a:xfrm>
            <a:off x="1914463" y="2346504"/>
            <a:ext cx="1984077" cy="181597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l-PL"/>
          </a:p>
        </p:txBody>
      </p:sp>
      <p:sp>
        <p:nvSpPr>
          <p:cNvPr id="22" name="TextBox 21">
            <a:extLst>
              <a:ext uri="{FF2B5EF4-FFF2-40B4-BE49-F238E27FC236}">
                <a16:creationId xmlns:a16="http://schemas.microsoft.com/office/drawing/2014/main" id="{22267A9A-615E-43DE-8A96-694B708ACEE3}"/>
              </a:ext>
            </a:extLst>
          </p:cNvPr>
          <p:cNvSpPr txBox="1"/>
          <p:nvPr/>
        </p:nvSpPr>
        <p:spPr>
          <a:xfrm>
            <a:off x="1420208" y="2346504"/>
            <a:ext cx="2458725" cy="1615827"/>
          </a:xfrm>
          <a:prstGeom prst="rect">
            <a:avLst/>
          </a:prstGeom>
          <a:noFill/>
        </p:spPr>
        <p:txBody>
          <a:bodyPr wrap="square" rtlCol="0">
            <a:spAutoFit/>
          </a:bodyPr>
          <a:lstStyle/>
          <a:p>
            <a:pPr marL="628650" lvl="1" indent="-171450">
              <a:buFont typeface="Arial" panose="020B0604020202020204" pitchFamily="34" charset="0"/>
              <a:buChar char="•"/>
            </a:pPr>
            <a:r>
              <a:rPr lang="en-US" sz="1100" b="1" dirty="0">
                <a:solidFill>
                  <a:schemeClr val="tx1">
                    <a:lumMod val="65000"/>
                    <a:lumOff val="35000"/>
                  </a:schemeClr>
                </a:solidFill>
              </a:rPr>
              <a:t>Cluster as a Service (PaaS)</a:t>
            </a:r>
          </a:p>
          <a:p>
            <a:pPr marL="628650" lvl="1" indent="-171450">
              <a:buFont typeface="Arial" panose="020B0604020202020204" pitchFamily="34" charset="0"/>
              <a:buChar char="•"/>
            </a:pPr>
            <a:r>
              <a:rPr lang="en-US" sz="1100" dirty="0">
                <a:solidFill>
                  <a:schemeClr val="tx1">
                    <a:lumMod val="65000"/>
                    <a:lumOff val="35000"/>
                  </a:schemeClr>
                </a:solidFill>
              </a:rPr>
              <a:t>Hadoop, </a:t>
            </a:r>
            <a:r>
              <a:rPr lang="en-US" sz="1100" dirty="0" err="1">
                <a:solidFill>
                  <a:schemeClr val="tx1">
                    <a:lumMod val="65000"/>
                    <a:lumOff val="35000"/>
                  </a:schemeClr>
                </a:solidFill>
              </a:rPr>
              <a:t>Hbase</a:t>
            </a:r>
            <a:r>
              <a:rPr lang="en-US" sz="1100" dirty="0">
                <a:solidFill>
                  <a:schemeClr val="tx1">
                    <a:lumMod val="65000"/>
                    <a:lumOff val="35000"/>
                  </a:schemeClr>
                </a:solidFill>
              </a:rPr>
              <a:t>, Storm, </a:t>
            </a:r>
            <a:r>
              <a:rPr lang="en-US" sz="1100" b="1" dirty="0" err="1">
                <a:solidFill>
                  <a:schemeClr val="tx1">
                    <a:lumMod val="65000"/>
                    <a:lumOff val="35000"/>
                  </a:schemeClr>
                </a:solidFill>
              </a:rPr>
              <a:t>Spark</a:t>
            </a:r>
            <a:r>
              <a:rPr lang="en-US" sz="1100" dirty="0" err="1">
                <a:solidFill>
                  <a:schemeClr val="tx1">
                    <a:lumMod val="65000"/>
                    <a:lumOff val="35000"/>
                  </a:schemeClr>
                </a:solidFill>
              </a:rPr>
              <a:t>,ML</a:t>
            </a:r>
            <a:r>
              <a:rPr lang="en-US" sz="1100" dirty="0">
                <a:solidFill>
                  <a:schemeClr val="tx1">
                    <a:lumMod val="65000"/>
                    <a:lumOff val="35000"/>
                  </a:schemeClr>
                </a:solidFill>
              </a:rPr>
              <a:t> Server, </a:t>
            </a:r>
            <a:r>
              <a:rPr lang="en-US" sz="1100" b="1" dirty="0">
                <a:solidFill>
                  <a:schemeClr val="tx1">
                    <a:lumMod val="65000"/>
                    <a:lumOff val="35000"/>
                  </a:schemeClr>
                </a:solidFill>
              </a:rPr>
              <a:t>Hive LLAP</a:t>
            </a:r>
            <a:r>
              <a:rPr lang="en-US" sz="1100" dirty="0">
                <a:solidFill>
                  <a:schemeClr val="tx1">
                    <a:lumMod val="65000"/>
                    <a:lumOff val="35000"/>
                  </a:schemeClr>
                </a:solidFill>
              </a:rPr>
              <a:t>, Kafka</a:t>
            </a:r>
          </a:p>
          <a:p>
            <a:pPr marL="628650" lvl="1" indent="-171450">
              <a:buFont typeface="Arial" panose="020B0604020202020204" pitchFamily="34" charset="0"/>
              <a:buChar char="•"/>
            </a:pPr>
            <a:r>
              <a:rPr lang="en-US" sz="1100" b="1" dirty="0">
                <a:solidFill>
                  <a:srgbClr val="EF942F"/>
                </a:solidFill>
              </a:rPr>
              <a:t>Integration with many data sources /sinks</a:t>
            </a:r>
          </a:p>
          <a:p>
            <a:pPr marL="628650" lvl="1" indent="-171450">
              <a:buFont typeface="Arial" panose="020B0604020202020204" pitchFamily="34" charset="0"/>
              <a:buChar char="•"/>
            </a:pPr>
            <a:r>
              <a:rPr lang="en-US" sz="1100" b="1" dirty="0">
                <a:solidFill>
                  <a:schemeClr val="tx1">
                    <a:lumMod val="65000"/>
                    <a:lumOff val="35000"/>
                  </a:schemeClr>
                </a:solidFill>
              </a:rPr>
              <a:t>Python, Scala, R, SQL</a:t>
            </a:r>
          </a:p>
          <a:p>
            <a:pPr marL="628650" lvl="1" indent="-171450">
              <a:buFont typeface="Arial" panose="020B0604020202020204" pitchFamily="34" charset="0"/>
              <a:buChar char="•"/>
            </a:pPr>
            <a:r>
              <a:rPr lang="en-US" sz="1100" b="1" dirty="0">
                <a:solidFill>
                  <a:schemeClr val="tx1">
                    <a:lumMod val="65000"/>
                    <a:lumOff val="35000"/>
                  </a:schemeClr>
                </a:solidFill>
              </a:rPr>
              <a:t>Apache projects and/or greater control over clusters</a:t>
            </a:r>
          </a:p>
        </p:txBody>
      </p:sp>
      <p:sp>
        <p:nvSpPr>
          <p:cNvPr id="23" name="Rectangle 22">
            <a:extLst>
              <a:ext uri="{FF2B5EF4-FFF2-40B4-BE49-F238E27FC236}">
                <a16:creationId xmlns:a16="http://schemas.microsoft.com/office/drawing/2014/main" id="{098EC83A-BFBD-4884-8C18-B5024BD0C699}"/>
              </a:ext>
            </a:extLst>
          </p:cNvPr>
          <p:cNvSpPr/>
          <p:nvPr/>
        </p:nvSpPr>
        <p:spPr>
          <a:xfrm>
            <a:off x="5835816" y="2353142"/>
            <a:ext cx="1987734" cy="282939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l-PL"/>
          </a:p>
        </p:txBody>
      </p:sp>
      <p:sp>
        <p:nvSpPr>
          <p:cNvPr id="25" name="Rectangle 24">
            <a:extLst>
              <a:ext uri="{FF2B5EF4-FFF2-40B4-BE49-F238E27FC236}">
                <a16:creationId xmlns:a16="http://schemas.microsoft.com/office/drawing/2014/main" id="{E4983CAF-8409-4199-ABFF-9DBD3D2E82EE}"/>
              </a:ext>
            </a:extLst>
          </p:cNvPr>
          <p:cNvSpPr/>
          <p:nvPr/>
        </p:nvSpPr>
        <p:spPr>
          <a:xfrm>
            <a:off x="8080095" y="3373408"/>
            <a:ext cx="2075562" cy="18091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242105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355CB-B24D-40E2-BB4A-2587F718CC40}"/>
              </a:ext>
            </a:extLst>
          </p:cNvPr>
          <p:cNvSpPr>
            <a:spLocks noGrp="1"/>
          </p:cNvSpPr>
          <p:nvPr>
            <p:ph type="body" sz="quarter" idx="13"/>
          </p:nvPr>
        </p:nvSpPr>
        <p:spPr>
          <a:xfrm>
            <a:off x="792127" y="857465"/>
            <a:ext cx="4657761" cy="957299"/>
          </a:xfrm>
        </p:spPr>
        <p:txBody>
          <a:bodyPr/>
          <a:lstStyle/>
          <a:p>
            <a:r>
              <a:rPr lang="pl-PL" sz="4800" b="1" spc="-50" dirty="0">
                <a:solidFill>
                  <a:srgbClr val="EF942F"/>
                </a:solidFill>
                <a:latin typeface="Calibri Light" panose="020F0302020204030204"/>
                <a:ea typeface="+mj-ea"/>
                <a:cs typeface="+mj-cs"/>
              </a:rPr>
              <a:t>Azure Data Factory</a:t>
            </a:r>
          </a:p>
        </p:txBody>
      </p:sp>
      <p:sp>
        <p:nvSpPr>
          <p:cNvPr id="4" name="Rectangle 3">
            <a:extLst>
              <a:ext uri="{FF2B5EF4-FFF2-40B4-BE49-F238E27FC236}">
                <a16:creationId xmlns:a16="http://schemas.microsoft.com/office/drawing/2014/main" id="{F32800A2-4705-4D37-83FF-5A789A2DDD05}"/>
              </a:ext>
            </a:extLst>
          </p:cNvPr>
          <p:cNvSpPr/>
          <p:nvPr/>
        </p:nvSpPr>
        <p:spPr>
          <a:xfrm>
            <a:off x="990600" y="1632496"/>
            <a:ext cx="10721340" cy="707886"/>
          </a:xfrm>
          <a:prstGeom prst="rect">
            <a:avLst/>
          </a:prstGeom>
        </p:spPr>
        <p:txBody>
          <a:bodyPr wrap="square">
            <a:spAutoFit/>
          </a:bodyPr>
          <a:lstStyle/>
          <a:p>
            <a:pPr marL="342900" indent="-342900">
              <a:buFont typeface="Arial" panose="020B0604020202020204" pitchFamily="34" charset="0"/>
              <a:buChar char="•"/>
            </a:pPr>
            <a:r>
              <a:rPr lang="en-US" sz="2000" b="1" dirty="0">
                <a:solidFill>
                  <a:schemeClr val="tx1">
                    <a:lumMod val="65000"/>
                    <a:lumOff val="35000"/>
                  </a:schemeClr>
                </a:solidFill>
                <a:latin typeface="Euphemia"/>
              </a:rPr>
              <a:t>Fully managed service to support orchestration of data movement and transformation</a:t>
            </a:r>
          </a:p>
          <a:p>
            <a:pPr marL="342900" indent="-342900">
              <a:buFont typeface="Arial" panose="020B0604020202020204" pitchFamily="34" charset="0"/>
              <a:buChar char="•"/>
            </a:pPr>
            <a:r>
              <a:rPr lang="en-US" sz="2000" b="1" dirty="0">
                <a:solidFill>
                  <a:schemeClr val="tx1">
                    <a:lumMod val="65000"/>
                    <a:lumOff val="35000"/>
                  </a:schemeClr>
                </a:solidFill>
                <a:latin typeface="Euphemia"/>
              </a:rPr>
              <a:t>Connect to relational or non-relational data that is on-premises or in the cloud</a:t>
            </a:r>
          </a:p>
        </p:txBody>
      </p:sp>
      <p:pic>
        <p:nvPicPr>
          <p:cNvPr id="5" name="Picture 4">
            <a:extLst>
              <a:ext uri="{FF2B5EF4-FFF2-40B4-BE49-F238E27FC236}">
                <a16:creationId xmlns:a16="http://schemas.microsoft.com/office/drawing/2014/main" id="{E1B8F4FD-93F4-488C-B819-847E1AE34FF2}"/>
              </a:ext>
            </a:extLst>
          </p:cNvPr>
          <p:cNvPicPr>
            <a:picLocks noChangeAspect="1"/>
          </p:cNvPicPr>
          <p:nvPr/>
        </p:nvPicPr>
        <p:blipFill>
          <a:blip r:embed="rId2"/>
          <a:stretch>
            <a:fillRect/>
          </a:stretch>
        </p:blipFill>
        <p:spPr>
          <a:xfrm>
            <a:off x="6220387" y="2436021"/>
            <a:ext cx="5704913" cy="3274954"/>
          </a:xfrm>
          <a:prstGeom prst="rect">
            <a:avLst/>
          </a:prstGeom>
        </p:spPr>
      </p:pic>
      <p:sp>
        <p:nvSpPr>
          <p:cNvPr id="6" name="Rectangle 5">
            <a:extLst>
              <a:ext uri="{FF2B5EF4-FFF2-40B4-BE49-F238E27FC236}">
                <a16:creationId xmlns:a16="http://schemas.microsoft.com/office/drawing/2014/main" id="{CBFEE0D6-C152-4479-A696-E925BED71304}"/>
              </a:ext>
            </a:extLst>
          </p:cNvPr>
          <p:cNvSpPr/>
          <p:nvPr/>
        </p:nvSpPr>
        <p:spPr>
          <a:xfrm>
            <a:off x="863174" y="2718611"/>
            <a:ext cx="5303873" cy="3281924"/>
          </a:xfrm>
          <a:prstGeom prst="rect">
            <a:avLst/>
          </a:prstGeom>
        </p:spPr>
        <p:txBody>
          <a:bodyPr wrap="square">
            <a:spAutoFit/>
          </a:bodyPr>
          <a:lstStyle/>
          <a:p>
            <a:pPr marL="342900" lvl="0" indent="-342900">
              <a:lnSpc>
                <a:spcPct val="90000"/>
              </a:lnSpc>
              <a:spcBef>
                <a:spcPts val="1400"/>
              </a:spcBef>
              <a:buFont typeface="Arial" panose="020B0604020202020204" pitchFamily="34" charset="0"/>
              <a:buChar char="•"/>
            </a:pPr>
            <a:r>
              <a:rPr lang="en-GB" sz="2000" dirty="0">
                <a:solidFill>
                  <a:srgbClr val="465562"/>
                </a:solidFill>
                <a:latin typeface="Euphemia"/>
              </a:rPr>
              <a:t>Data movement activities : </a:t>
            </a:r>
            <a:r>
              <a:rPr lang="en-GB" b="1" dirty="0">
                <a:solidFill>
                  <a:srgbClr val="EF942F"/>
                </a:solidFill>
                <a:latin typeface="Euphemia"/>
              </a:rPr>
              <a:t>Copy Activity </a:t>
            </a:r>
          </a:p>
          <a:p>
            <a:pPr marL="342900" lvl="0" indent="-342900">
              <a:lnSpc>
                <a:spcPct val="90000"/>
              </a:lnSpc>
              <a:spcBef>
                <a:spcPts val="1400"/>
              </a:spcBef>
              <a:buFont typeface="Arial" panose="020B0604020202020204" pitchFamily="34" charset="0"/>
              <a:buChar char="•"/>
            </a:pPr>
            <a:r>
              <a:rPr lang="en-GB" sz="20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b="1" dirty="0">
                <a:solidFill>
                  <a:srgbClr val="EF942F"/>
                </a:solidFill>
                <a:latin typeface="Euphemia"/>
              </a:rPr>
              <a:t>Databricks Notebooks (V2)</a:t>
            </a:r>
          </a:p>
          <a:p>
            <a:pPr marL="708660" lvl="1" indent="-342900">
              <a:lnSpc>
                <a:spcPct val="90000"/>
              </a:lnSpc>
              <a:spcBef>
                <a:spcPts val="600"/>
              </a:spcBef>
              <a:buFont typeface="Arial" panose="020B0604020202020204" pitchFamily="34" charset="0"/>
              <a:buChar char="•"/>
            </a:pPr>
            <a:r>
              <a:rPr lang="en-GB"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b="1" dirty="0">
                <a:solidFill>
                  <a:srgbClr val="EF942F"/>
                </a:solidFill>
                <a:latin typeface="Euphemia"/>
              </a:rPr>
              <a:t>Stored Procedure</a:t>
            </a:r>
          </a:p>
          <a:p>
            <a:pPr marL="708660" lvl="1" indent="-342900">
              <a:lnSpc>
                <a:spcPct val="90000"/>
              </a:lnSpc>
              <a:spcBef>
                <a:spcPts val="600"/>
              </a:spcBef>
              <a:buFont typeface="Arial" panose="020B0604020202020204" pitchFamily="34" charset="0"/>
              <a:buChar char="•"/>
            </a:pPr>
            <a:r>
              <a:rPr lang="en-GB" b="1" dirty="0">
                <a:solidFill>
                  <a:srgbClr val="EF942F"/>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dirty="0" err="1">
                <a:solidFill>
                  <a:srgbClr val="465562"/>
                </a:solidFill>
                <a:latin typeface="Euphemia"/>
              </a:rPr>
              <a:t>DotNet</a:t>
            </a:r>
            <a:r>
              <a:rPr lang="en-GB" dirty="0">
                <a:solidFill>
                  <a:srgbClr val="465562"/>
                </a:solidFill>
                <a:latin typeface="Euphemia"/>
              </a:rPr>
              <a:t> (</a:t>
            </a:r>
            <a:r>
              <a:rPr lang="en-GB" b="1" dirty="0">
                <a:solidFill>
                  <a:srgbClr val="EF942F"/>
                </a:solidFill>
                <a:latin typeface="Euphemia"/>
              </a:rPr>
              <a:t>Custom</a:t>
            </a:r>
            <a:r>
              <a:rPr lang="en-GB" dirty="0">
                <a:solidFill>
                  <a:srgbClr val="465562"/>
                </a:solidFill>
                <a:latin typeface="Euphemia"/>
              </a:rPr>
              <a:t>)</a:t>
            </a:r>
          </a:p>
        </p:txBody>
      </p:sp>
    </p:spTree>
    <p:extLst>
      <p:ext uri="{BB962C8B-B14F-4D97-AF65-F5344CB8AC3E}">
        <p14:creationId xmlns:p14="http://schemas.microsoft.com/office/powerpoint/2010/main" val="2738181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F8A3E3-30FE-47B1-BFA5-66EBF8076717}"/>
              </a:ext>
            </a:extLst>
          </p:cNvPr>
          <p:cNvSpPr>
            <a:spLocks noGrp="1"/>
          </p:cNvSpPr>
          <p:nvPr>
            <p:ph type="body" sz="quarter" idx="13"/>
          </p:nvPr>
        </p:nvSpPr>
        <p:spPr>
          <a:xfrm>
            <a:off x="792127" y="857465"/>
            <a:ext cx="10965533" cy="957299"/>
          </a:xfrm>
        </p:spPr>
        <p:txBody>
          <a:bodyPr/>
          <a:lstStyle/>
          <a:p>
            <a:r>
              <a:rPr lang="en-US" b="1" spc="-50" dirty="0">
                <a:solidFill>
                  <a:srgbClr val="EF942F"/>
                </a:solidFill>
                <a:latin typeface="Calibri Light" panose="020F0302020204030204"/>
              </a:rPr>
              <a:t>Azure Data Factory –Azure HDInsight and Azure Data Lake Analytics</a:t>
            </a:r>
            <a:endParaRPr lang="pl-PL" dirty="0"/>
          </a:p>
        </p:txBody>
      </p:sp>
    </p:spTree>
    <p:extLst>
      <p:ext uri="{BB962C8B-B14F-4D97-AF65-F5344CB8AC3E}">
        <p14:creationId xmlns:p14="http://schemas.microsoft.com/office/powerpoint/2010/main" val="160129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EF942F"/>
                </a:solidFill>
                <a:latin typeface="Calibri Light" panose="020F0302020204030204"/>
              </a:rPr>
              <a:t>Azure Data Factory- </a:t>
            </a:r>
            <a:r>
              <a:rPr lang="en-US" sz="4800" b="1" spc="-50" dirty="0" err="1">
                <a:solidFill>
                  <a:srgbClr val="EF942F"/>
                </a:solidFill>
                <a:latin typeface="Calibri Light" panose="020F0302020204030204"/>
              </a:rPr>
              <a:t>DataFlow</a:t>
            </a:r>
            <a:r>
              <a:rPr lang="en-US" sz="4800" b="1" spc="-50" dirty="0">
                <a:solidFill>
                  <a:srgbClr val="EF942F"/>
                </a:solidFill>
                <a:latin typeface="Calibri Light" panose="020F0302020204030204"/>
              </a:rPr>
              <a:t> (Preview)</a:t>
            </a:r>
            <a:endParaRPr lang="pl-PL" sz="4800" b="1" spc="-50" dirty="0">
              <a:solidFill>
                <a:srgbClr val="EF942F"/>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423407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6CD2BD-EEDD-4707-9EC3-50761B866498}"/>
              </a:ext>
            </a:extLst>
          </p:cNvPr>
          <p:cNvSpPr>
            <a:spLocks noGrp="1"/>
          </p:cNvSpPr>
          <p:nvPr>
            <p:ph type="body" sz="quarter" idx="13"/>
          </p:nvPr>
        </p:nvSpPr>
        <p:spPr/>
        <p:txBody>
          <a:bodyPr/>
          <a:lstStyle/>
          <a:p>
            <a:r>
              <a:rPr lang="en-GB" dirty="0"/>
              <a:t>Interactive Queries</a:t>
            </a:r>
            <a:endParaRPr lang="pl-PL" dirty="0"/>
          </a:p>
        </p:txBody>
      </p:sp>
    </p:spTree>
    <p:extLst>
      <p:ext uri="{BB962C8B-B14F-4D97-AF65-F5344CB8AC3E}">
        <p14:creationId xmlns:p14="http://schemas.microsoft.com/office/powerpoint/2010/main" val="455473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AC2F79-834E-434E-9BEE-B090DD7B54F8}"/>
              </a:ext>
            </a:extLst>
          </p:cNvPr>
          <p:cNvSpPr>
            <a:spLocks noGrp="1"/>
          </p:cNvSpPr>
          <p:nvPr>
            <p:ph type="body" sz="quarter" idx="13"/>
          </p:nvPr>
        </p:nvSpPr>
        <p:spPr/>
        <p:txBody>
          <a:bodyPr/>
          <a:lstStyle/>
          <a:p>
            <a:r>
              <a:rPr lang="en-GB" sz="4400" b="1" spc="-50" dirty="0">
                <a:solidFill>
                  <a:srgbClr val="EF942F"/>
                </a:solidFill>
                <a:latin typeface="Calibri Light" panose="020F0302020204030204"/>
                <a:ea typeface="+mj-ea"/>
                <a:cs typeface="+mj-cs"/>
              </a:rPr>
              <a:t>Database solutions</a:t>
            </a:r>
            <a:endParaRPr lang="pl-PL" sz="4400" b="1" spc="-50" dirty="0">
              <a:solidFill>
                <a:srgbClr val="EF942F"/>
              </a:solidFill>
              <a:latin typeface="Calibri Light" panose="020F0302020204030204"/>
              <a:ea typeface="+mj-ea"/>
              <a:cs typeface="+mj-cs"/>
            </a:endParaRPr>
          </a:p>
        </p:txBody>
      </p:sp>
      <p:pic>
        <p:nvPicPr>
          <p:cNvPr id="1026" name="Picture 2" descr="Znalezione obrazy dla zapytania cassandra db">
            <a:extLst>
              <a:ext uri="{FF2B5EF4-FFF2-40B4-BE49-F238E27FC236}">
                <a16:creationId xmlns:a16="http://schemas.microsoft.com/office/drawing/2014/main" id="{24AF059E-F281-4251-BF04-E9A6EDFFD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153" y="2698703"/>
            <a:ext cx="3072447" cy="23013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nalezione obrazy dla zapytania apache hbase logo">
            <a:extLst>
              <a:ext uri="{FF2B5EF4-FFF2-40B4-BE49-F238E27FC236}">
                <a16:creationId xmlns:a16="http://schemas.microsoft.com/office/drawing/2014/main" id="{74EA91C3-F6BA-4075-9C09-C49C0A6CD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049" y="2218741"/>
            <a:ext cx="2789872" cy="7084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Znalezione obrazy dla zapytania apache spark sql">
            <a:extLst>
              <a:ext uri="{FF2B5EF4-FFF2-40B4-BE49-F238E27FC236}">
                <a16:creationId xmlns:a16="http://schemas.microsoft.com/office/drawing/2014/main" id="{E3793B8B-E8FD-4EFC-8FCE-8DC68A36A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5188576"/>
            <a:ext cx="2092960" cy="11144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Znalezione obrazy dla zapytania apache phoenix">
            <a:extLst>
              <a:ext uri="{FF2B5EF4-FFF2-40B4-BE49-F238E27FC236}">
                <a16:creationId xmlns:a16="http://schemas.microsoft.com/office/drawing/2014/main" id="{D6EB0B57-6D6C-449D-A68F-84BF1B897E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460" y="4021010"/>
            <a:ext cx="2881311" cy="7763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Znalezione obrazy dla zapytania apache presto">
            <a:extLst>
              <a:ext uri="{FF2B5EF4-FFF2-40B4-BE49-F238E27FC236}">
                <a16:creationId xmlns:a16="http://schemas.microsoft.com/office/drawing/2014/main" id="{C1B0A386-A847-42F6-8B67-F231A12BAE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4315" y="4180336"/>
            <a:ext cx="2142172" cy="13224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Znalezione obrazy dla zapytania cosmos db">
            <a:extLst>
              <a:ext uri="{FF2B5EF4-FFF2-40B4-BE49-F238E27FC236}">
                <a16:creationId xmlns:a16="http://schemas.microsoft.com/office/drawing/2014/main" id="{C1C737B7-A55B-4FEC-84EC-EBDC0F4D77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504" y="2066722"/>
            <a:ext cx="38862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Znalezione obrazy dla zapytania mssql">
            <a:extLst>
              <a:ext uri="{FF2B5EF4-FFF2-40B4-BE49-F238E27FC236}">
                <a16:creationId xmlns:a16="http://schemas.microsoft.com/office/drawing/2014/main" id="{436B899E-6F4B-4FAF-8131-EE626C5DC9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4831" y="2939546"/>
            <a:ext cx="35337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Znalezione obrazy dla zapytania apache impala">
            <a:extLst>
              <a:ext uri="{FF2B5EF4-FFF2-40B4-BE49-F238E27FC236}">
                <a16:creationId xmlns:a16="http://schemas.microsoft.com/office/drawing/2014/main" id="{9BE45184-D6FE-451B-9B09-F37107DF06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2179" y="5070580"/>
            <a:ext cx="1681161" cy="16990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Znalezione obrazy dla zapytania oracle">
            <a:extLst>
              <a:ext uri="{FF2B5EF4-FFF2-40B4-BE49-F238E27FC236}">
                <a16:creationId xmlns:a16="http://schemas.microsoft.com/office/drawing/2014/main" id="{8B9167B1-5100-4098-8AF5-3FA2C7F271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0746" y="5920103"/>
            <a:ext cx="2920046" cy="7028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Znalezione obrazy dla zapytania hive">
            <a:extLst>
              <a:ext uri="{FF2B5EF4-FFF2-40B4-BE49-F238E27FC236}">
                <a16:creationId xmlns:a16="http://schemas.microsoft.com/office/drawing/2014/main" id="{334D71C2-EF28-4837-83C1-A42800D15C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8327" y="2033240"/>
            <a:ext cx="1729105" cy="155400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Znalezione obrazy dla zapytania azure data warehouse">
            <a:extLst>
              <a:ext uri="{FF2B5EF4-FFF2-40B4-BE49-F238E27FC236}">
                <a16:creationId xmlns:a16="http://schemas.microsoft.com/office/drawing/2014/main" id="{CA99024E-E86F-4C49-BDB6-CD1696F69A3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9420" y="4030469"/>
            <a:ext cx="1509307" cy="150930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Znalezione obrazy dla zapytania redis">
            <a:extLst>
              <a:ext uri="{FF2B5EF4-FFF2-40B4-BE49-F238E27FC236}">
                <a16:creationId xmlns:a16="http://schemas.microsoft.com/office/drawing/2014/main" id="{87049F68-145D-42C3-AFFE-50B935B0E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25633" y="4703977"/>
            <a:ext cx="1979951" cy="16715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55A414-D1D7-4855-A5B2-82FDB9877D9C}"/>
              </a:ext>
            </a:extLst>
          </p:cNvPr>
          <p:cNvSpPr txBox="1"/>
          <p:nvPr/>
        </p:nvSpPr>
        <p:spPr>
          <a:xfrm>
            <a:off x="5537200" y="5502760"/>
            <a:ext cx="2374624" cy="369332"/>
          </a:xfrm>
          <a:prstGeom prst="rect">
            <a:avLst/>
          </a:prstGeom>
          <a:noFill/>
        </p:spPr>
        <p:txBody>
          <a:bodyPr wrap="none" rtlCol="0">
            <a:spAutoFit/>
          </a:bodyPr>
          <a:lstStyle/>
          <a:p>
            <a:r>
              <a:rPr lang="en-GB" b="1" dirty="0">
                <a:solidFill>
                  <a:schemeClr val="tx1">
                    <a:lumMod val="65000"/>
                    <a:lumOff val="35000"/>
                  </a:schemeClr>
                </a:solidFill>
              </a:rPr>
              <a:t>Azure Data Warehouse</a:t>
            </a:r>
            <a:endParaRPr lang="pl-PL" b="1" dirty="0">
              <a:solidFill>
                <a:schemeClr val="tx1">
                  <a:lumMod val="65000"/>
                  <a:lumOff val="35000"/>
                </a:schemeClr>
              </a:solidFill>
            </a:endParaRPr>
          </a:p>
        </p:txBody>
      </p:sp>
      <p:pic>
        <p:nvPicPr>
          <p:cNvPr id="1054" name="Picture 30" descr="Znalezione obrazy dla zapytania postgresql">
            <a:extLst>
              <a:ext uri="{FF2B5EF4-FFF2-40B4-BE49-F238E27FC236}">
                <a16:creationId xmlns:a16="http://schemas.microsoft.com/office/drawing/2014/main" id="{1A7D4A82-DABA-44D3-825B-99313564D05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255" y="2912490"/>
            <a:ext cx="2122860" cy="97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308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3A95A5-11D8-4F42-A3C1-DC59E4E636D6}"/>
              </a:ext>
            </a:extLst>
          </p:cNvPr>
          <p:cNvSpPr>
            <a:spLocks noGrp="1"/>
          </p:cNvSpPr>
          <p:nvPr>
            <p:ph type="body" sz="quarter" idx="13"/>
          </p:nvPr>
        </p:nvSpPr>
        <p:spPr/>
        <p:txBody>
          <a:bodyPr/>
          <a:lstStyle/>
          <a:p>
            <a:r>
              <a:rPr lang="en-GB" dirty="0"/>
              <a:t>Data Partitioning</a:t>
            </a:r>
            <a:endParaRPr lang="pl-PL" dirty="0"/>
          </a:p>
        </p:txBody>
      </p:sp>
    </p:spTree>
    <p:extLst>
      <p:ext uri="{BB962C8B-B14F-4D97-AF65-F5344CB8AC3E}">
        <p14:creationId xmlns:p14="http://schemas.microsoft.com/office/powerpoint/2010/main" val="4132197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7E756D-FD41-4306-903D-C8593D45F21F}"/>
              </a:ext>
            </a:extLst>
          </p:cNvPr>
          <p:cNvSpPr>
            <a:spLocks noGrp="1"/>
          </p:cNvSpPr>
          <p:nvPr>
            <p:ph type="body" sz="quarter" idx="13"/>
          </p:nvPr>
        </p:nvSpPr>
        <p:spPr/>
        <p:txBody>
          <a:bodyPr/>
          <a:lstStyle/>
          <a:p>
            <a:r>
              <a:rPr lang="en-GB" dirty="0"/>
              <a:t>Solutions</a:t>
            </a:r>
            <a:endParaRPr lang="pl-PL" dirty="0"/>
          </a:p>
        </p:txBody>
      </p:sp>
      <p:sp>
        <p:nvSpPr>
          <p:cNvPr id="3" name="Arrow: Pentagon 2">
            <a:extLst>
              <a:ext uri="{FF2B5EF4-FFF2-40B4-BE49-F238E27FC236}">
                <a16:creationId xmlns:a16="http://schemas.microsoft.com/office/drawing/2014/main" id="{A767E441-5666-43DA-84DF-43ECBD465277}"/>
              </a:ext>
            </a:extLst>
          </p:cNvPr>
          <p:cNvSpPr/>
          <p:nvPr/>
        </p:nvSpPr>
        <p:spPr>
          <a:xfrm>
            <a:off x="2613660" y="2788920"/>
            <a:ext cx="2080260" cy="1264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Arrow: Pentagon 3">
            <a:extLst>
              <a:ext uri="{FF2B5EF4-FFF2-40B4-BE49-F238E27FC236}">
                <a16:creationId xmlns:a16="http://schemas.microsoft.com/office/drawing/2014/main" id="{23528D4C-DD80-426E-9780-FF78BA0F5422}"/>
              </a:ext>
            </a:extLst>
          </p:cNvPr>
          <p:cNvSpPr/>
          <p:nvPr/>
        </p:nvSpPr>
        <p:spPr>
          <a:xfrm>
            <a:off x="4846320" y="2796540"/>
            <a:ext cx="2080260" cy="1264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Arrow: Pentagon 4">
            <a:extLst>
              <a:ext uri="{FF2B5EF4-FFF2-40B4-BE49-F238E27FC236}">
                <a16:creationId xmlns:a16="http://schemas.microsoft.com/office/drawing/2014/main" id="{C762E570-2C53-4A49-9EFF-2FFB87F16B75}"/>
              </a:ext>
            </a:extLst>
          </p:cNvPr>
          <p:cNvSpPr/>
          <p:nvPr/>
        </p:nvSpPr>
        <p:spPr>
          <a:xfrm>
            <a:off x="7254240" y="2796540"/>
            <a:ext cx="2080260" cy="12649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009960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DA55D-5398-48F1-827B-3B0DE39B4507}"/>
              </a:ext>
            </a:extLst>
          </p:cNvPr>
          <p:cNvSpPr>
            <a:spLocks noGrp="1"/>
          </p:cNvSpPr>
          <p:nvPr>
            <p:ph type="body" sz="quarter" idx="13"/>
          </p:nvPr>
        </p:nvSpPr>
        <p:spPr/>
        <p:txBody>
          <a:bodyPr/>
          <a:lstStyle/>
          <a:p>
            <a:endParaRPr lang="pl-PL"/>
          </a:p>
        </p:txBody>
      </p:sp>
      <p:pic>
        <p:nvPicPr>
          <p:cNvPr id="3" name="Picture 2">
            <a:extLst>
              <a:ext uri="{FF2B5EF4-FFF2-40B4-BE49-F238E27FC236}">
                <a16:creationId xmlns:a16="http://schemas.microsoft.com/office/drawing/2014/main" id="{E4E9416D-9F24-4EAD-9DFA-701C2955EF47}"/>
              </a:ext>
            </a:extLst>
          </p:cNvPr>
          <p:cNvPicPr>
            <a:picLocks noChangeAspect="1"/>
          </p:cNvPicPr>
          <p:nvPr/>
        </p:nvPicPr>
        <p:blipFill>
          <a:blip r:embed="rId2"/>
          <a:stretch>
            <a:fillRect/>
          </a:stretch>
        </p:blipFill>
        <p:spPr>
          <a:xfrm>
            <a:off x="1350045" y="1282300"/>
            <a:ext cx="9242108" cy="4293400"/>
          </a:xfrm>
          <a:prstGeom prst="rect">
            <a:avLst/>
          </a:prstGeom>
        </p:spPr>
      </p:pic>
    </p:spTree>
    <p:extLst>
      <p:ext uri="{BB962C8B-B14F-4D97-AF65-F5344CB8AC3E}">
        <p14:creationId xmlns:p14="http://schemas.microsoft.com/office/powerpoint/2010/main" val="198452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0DB88-0592-46E2-BE5E-DE4F15912D58}"/>
              </a:ext>
            </a:extLst>
          </p:cNvPr>
          <p:cNvSpPr>
            <a:spLocks noGrp="1"/>
          </p:cNvSpPr>
          <p:nvPr>
            <p:ph type="body" sz="quarter" idx="13"/>
          </p:nvPr>
        </p:nvSpPr>
        <p:spPr/>
        <p:txBody>
          <a:bodyPr/>
          <a:lstStyle/>
          <a:p>
            <a:r>
              <a:rPr lang="en-GB" sz="4800" b="1" spc="-50" dirty="0">
                <a:solidFill>
                  <a:srgbClr val="EF942F"/>
                </a:solidFill>
                <a:latin typeface="Calibri Light" panose="020F0302020204030204"/>
                <a:ea typeface="+mj-ea"/>
                <a:cs typeface="+mj-cs"/>
              </a:rPr>
              <a:t>Data Processing </a:t>
            </a:r>
            <a:endParaRPr lang="pl-PL" sz="4800" b="1" spc="-50" dirty="0">
              <a:solidFill>
                <a:srgbClr val="EF942F"/>
              </a:solidFill>
              <a:latin typeface="Calibri Light" panose="020F0302020204030204"/>
              <a:ea typeface="+mj-ea"/>
              <a:cs typeface="+mj-cs"/>
            </a:endParaRPr>
          </a:p>
        </p:txBody>
      </p:sp>
      <p:sp>
        <p:nvSpPr>
          <p:cNvPr id="4" name="Content Placeholder 6">
            <a:extLst>
              <a:ext uri="{FF2B5EF4-FFF2-40B4-BE49-F238E27FC236}">
                <a16:creationId xmlns:a16="http://schemas.microsoft.com/office/drawing/2014/main" id="{64320040-6AAD-4E7E-A637-2D43A31F262A}"/>
              </a:ext>
            </a:extLst>
          </p:cNvPr>
          <p:cNvSpPr txBox="1">
            <a:spLocks/>
          </p:cNvSpPr>
          <p:nvPr/>
        </p:nvSpPr>
        <p:spPr>
          <a:xfrm>
            <a:off x="780766" y="1657083"/>
            <a:ext cx="6878470" cy="1746977"/>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a:buFont typeface="Arial" panose="020B0604020202020204" pitchFamily="34" charset="0"/>
              <a:buChar char="•"/>
            </a:pPr>
            <a:r>
              <a:rPr lang="en-GB" sz="2200" b="1" dirty="0">
                <a:solidFill>
                  <a:srgbClr val="EF942F"/>
                </a:solidFill>
                <a:latin typeface="Euphemia"/>
              </a:rPr>
              <a:t>ETL </a:t>
            </a:r>
            <a:r>
              <a:rPr lang="en-GB" sz="2200" b="1" dirty="0">
                <a:solidFill>
                  <a:schemeClr val="tx1">
                    <a:lumMod val="65000"/>
                    <a:lumOff val="35000"/>
                  </a:schemeClr>
                </a:solidFill>
                <a:latin typeface="Euphemia"/>
              </a:rPr>
              <a:t>(Extract Transform Load) - Schema On-Write</a:t>
            </a:r>
          </a:p>
          <a:p>
            <a:pPr lvl="1">
              <a:buFont typeface="Arial" panose="020B0604020202020204" pitchFamily="34" charset="0"/>
              <a:buChar char="•"/>
            </a:pPr>
            <a:r>
              <a:rPr lang="en-GB" sz="1800" b="1" dirty="0">
                <a:solidFill>
                  <a:schemeClr val="tx1">
                    <a:lumMod val="65000"/>
                    <a:lumOff val="35000"/>
                  </a:schemeClr>
                </a:solidFill>
                <a:latin typeface="Euphemia"/>
              </a:rPr>
              <a:t>Data Warehouse</a:t>
            </a:r>
          </a:p>
          <a:p>
            <a:pPr>
              <a:buFont typeface="Arial" panose="020B0604020202020204" pitchFamily="34" charset="0"/>
              <a:buChar char="•"/>
            </a:pPr>
            <a:r>
              <a:rPr kumimoji="0" lang="en-GB" sz="2200" b="1" i="0" u="none" strike="noStrike" kern="1200" cap="none" spc="0" normalizeH="0" baseline="0" noProof="0" dirty="0">
                <a:ln>
                  <a:noFill/>
                </a:ln>
                <a:solidFill>
                  <a:srgbClr val="EF942F"/>
                </a:solidFill>
                <a:effectLst/>
                <a:uLnTx/>
                <a:uFillTx/>
                <a:latin typeface="Euphemia"/>
              </a:rPr>
              <a:t>ELT</a:t>
            </a:r>
            <a:r>
              <a:rPr kumimoji="0" lang="en-GB" sz="2200" b="1" i="0" u="none" strike="noStrike" kern="1200" cap="none" spc="0" normalizeH="0" noProof="0" dirty="0">
                <a:ln>
                  <a:noFill/>
                </a:ln>
                <a:solidFill>
                  <a:srgbClr val="EF942F"/>
                </a:solidFill>
                <a:effectLst/>
                <a:uLnTx/>
                <a:uFillTx/>
                <a:latin typeface="Euphemia"/>
              </a:rPr>
              <a:t> </a:t>
            </a:r>
            <a:r>
              <a:rPr kumimoji="0" lang="en-GB" sz="2200" b="1" i="0" u="none" strike="noStrike" kern="1200" cap="none" spc="0" normalizeH="0" noProof="0" dirty="0">
                <a:ln>
                  <a:noFill/>
                </a:ln>
                <a:solidFill>
                  <a:schemeClr val="tx1">
                    <a:lumMod val="65000"/>
                    <a:lumOff val="35000"/>
                  </a:schemeClr>
                </a:solidFill>
                <a:effectLst/>
                <a:uLnTx/>
                <a:uFillTx/>
                <a:latin typeface="Euphemia"/>
              </a:rPr>
              <a:t>(Extract Load Transform) - Schema On-Read</a:t>
            </a:r>
          </a:p>
          <a:p>
            <a:pPr lvl="1">
              <a:buFont typeface="Arial" panose="020B0604020202020204" pitchFamily="34" charset="0"/>
              <a:buChar char="•"/>
            </a:pPr>
            <a:r>
              <a:rPr kumimoji="0" lang="en-GB" sz="2200" b="1" i="0" u="none" strike="noStrike" kern="1200" cap="none" spc="0" normalizeH="0" noProof="0" dirty="0">
                <a:ln>
                  <a:noFill/>
                </a:ln>
                <a:solidFill>
                  <a:schemeClr val="tx1">
                    <a:lumMod val="65000"/>
                    <a:lumOff val="35000"/>
                  </a:schemeClr>
                </a:solidFill>
                <a:effectLst/>
                <a:uLnTx/>
                <a:uFillTx/>
                <a:latin typeface="Euphemia"/>
              </a:rPr>
              <a:t> 	</a:t>
            </a:r>
            <a:r>
              <a:rPr lang="en-GB" sz="1800" b="1" dirty="0">
                <a:solidFill>
                  <a:schemeClr val="tx1">
                    <a:lumMod val="65000"/>
                    <a:lumOff val="35000"/>
                  </a:schemeClr>
                </a:solidFill>
                <a:latin typeface="Euphemia"/>
              </a:rPr>
              <a:t>Data Lake</a:t>
            </a:r>
          </a:p>
          <a:p>
            <a:pPr>
              <a:buFont typeface="Arial" panose="020B0604020202020204" pitchFamily="34" charset="0"/>
              <a:buChar char="•"/>
            </a:pPr>
            <a:endParaRPr kumimoji="0" lang="en-GB" b="1" i="0" u="none" strike="noStrike" kern="1200" cap="none" spc="0" normalizeH="0" baseline="0" noProof="0" dirty="0">
              <a:ln>
                <a:noFill/>
              </a:ln>
              <a:solidFill>
                <a:schemeClr val="tx1">
                  <a:lumMod val="65000"/>
                  <a:lumOff val="35000"/>
                </a:schemeClr>
              </a:solidFill>
              <a:effectLst/>
              <a:uLnTx/>
              <a:uFillTx/>
              <a:latin typeface="Euphemia"/>
            </a:endParaRPr>
          </a:p>
        </p:txBody>
      </p:sp>
      <p:pic>
        <p:nvPicPr>
          <p:cNvPr id="5" name="Picture 2" descr="Bottled Water Packaging plant">
            <a:extLst>
              <a:ext uri="{FF2B5EF4-FFF2-40B4-BE49-F238E27FC236}">
                <a16:creationId xmlns:a16="http://schemas.microsoft.com/office/drawing/2014/main" id="{7A8C5826-93C6-4DAA-B55A-9CF661072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3402" y="1499871"/>
            <a:ext cx="3678702" cy="19041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Znalezione obrazy dla zapytania trashed water lake">
            <a:extLst>
              <a:ext uri="{FF2B5EF4-FFF2-40B4-BE49-F238E27FC236}">
                <a16:creationId xmlns:a16="http://schemas.microsoft.com/office/drawing/2014/main" id="{1FEC99A2-DA1A-44C2-A063-8C79B019D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3402" y="4234756"/>
            <a:ext cx="3678702" cy="2069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519A402-D388-463D-AF5D-8ED7D1344FD7}"/>
              </a:ext>
            </a:extLst>
          </p:cNvPr>
          <p:cNvSpPr txBox="1"/>
          <p:nvPr/>
        </p:nvSpPr>
        <p:spPr>
          <a:xfrm>
            <a:off x="9040300" y="3429000"/>
            <a:ext cx="2841804" cy="307777"/>
          </a:xfrm>
          <a:prstGeom prst="rect">
            <a:avLst/>
          </a:prstGeom>
          <a:noFill/>
        </p:spPr>
        <p:txBody>
          <a:bodyPr wrap="none" rtlCol="0">
            <a:spAutoFit/>
          </a:bodyPr>
          <a:lstStyle/>
          <a:p>
            <a:r>
              <a:rPr lang="en-GB" sz="1400" dirty="0">
                <a:solidFill>
                  <a:schemeClr val="tx1">
                    <a:lumMod val="65000"/>
                    <a:lumOff val="35000"/>
                  </a:schemeClr>
                </a:solidFill>
              </a:rPr>
              <a:t>Source: https://premiumwaters.com</a:t>
            </a:r>
            <a:endParaRPr lang="pl-PL" sz="1400" dirty="0">
              <a:solidFill>
                <a:schemeClr val="tx1">
                  <a:lumMod val="65000"/>
                  <a:lumOff val="35000"/>
                </a:schemeClr>
              </a:solidFill>
            </a:endParaRPr>
          </a:p>
        </p:txBody>
      </p:sp>
      <p:sp>
        <p:nvSpPr>
          <p:cNvPr id="8" name="Rectangle 7">
            <a:extLst>
              <a:ext uri="{FF2B5EF4-FFF2-40B4-BE49-F238E27FC236}">
                <a16:creationId xmlns:a16="http://schemas.microsoft.com/office/drawing/2014/main" id="{42EBF96B-84B3-4CD4-BF76-984C226234D1}"/>
              </a:ext>
            </a:extLst>
          </p:cNvPr>
          <p:cNvSpPr/>
          <p:nvPr/>
        </p:nvSpPr>
        <p:spPr>
          <a:xfrm>
            <a:off x="9364427" y="6457913"/>
            <a:ext cx="2517677" cy="307777"/>
          </a:xfrm>
          <a:prstGeom prst="rect">
            <a:avLst/>
          </a:prstGeom>
        </p:spPr>
        <p:txBody>
          <a:bodyPr wrap="none">
            <a:spAutoFit/>
          </a:bodyPr>
          <a:lstStyle/>
          <a:p>
            <a:r>
              <a:rPr lang="en-GB" sz="1400" dirty="0">
                <a:solidFill>
                  <a:schemeClr val="tx1">
                    <a:lumMod val="65000"/>
                    <a:lumOff val="35000"/>
                  </a:schemeClr>
                </a:solidFill>
              </a:rPr>
              <a:t>Source :</a:t>
            </a:r>
            <a:r>
              <a:rPr lang="pl-PL" sz="1400" dirty="0">
                <a:solidFill>
                  <a:schemeClr val="tx1">
                    <a:lumMod val="65000"/>
                    <a:lumOff val="35000"/>
                  </a:schemeClr>
                </a:solidFill>
              </a:rPr>
              <a:t>https://snowbrains.com</a:t>
            </a:r>
          </a:p>
        </p:txBody>
      </p:sp>
      <p:sp>
        <p:nvSpPr>
          <p:cNvPr id="3" name="TextBox 2">
            <a:extLst>
              <a:ext uri="{FF2B5EF4-FFF2-40B4-BE49-F238E27FC236}">
                <a16:creationId xmlns:a16="http://schemas.microsoft.com/office/drawing/2014/main" id="{0D303344-F9C9-49C6-8043-8681F049CE01}"/>
              </a:ext>
            </a:extLst>
          </p:cNvPr>
          <p:cNvSpPr txBox="1"/>
          <p:nvPr/>
        </p:nvSpPr>
        <p:spPr>
          <a:xfrm>
            <a:off x="1093530" y="5826971"/>
            <a:ext cx="6878470" cy="954107"/>
          </a:xfrm>
          <a:prstGeom prst="rect">
            <a:avLst/>
          </a:prstGeom>
          <a:noFill/>
        </p:spPr>
        <p:txBody>
          <a:bodyPr wrap="square" rtlCol="0">
            <a:spAutoFit/>
          </a:bodyPr>
          <a:lstStyle/>
          <a:p>
            <a:r>
              <a:rPr lang="en-GB" sz="2800" b="1" dirty="0">
                <a:solidFill>
                  <a:schemeClr val="tx1">
                    <a:lumMod val="65000"/>
                    <a:lumOff val="35000"/>
                  </a:schemeClr>
                </a:solidFill>
                <a:latin typeface="Euphemia"/>
              </a:rPr>
              <a:t> </a:t>
            </a:r>
            <a:r>
              <a:rPr lang="en-GB" sz="2800" b="1" dirty="0">
                <a:solidFill>
                  <a:srgbClr val="EF942F"/>
                </a:solidFill>
                <a:latin typeface="Euphemia"/>
              </a:rPr>
              <a:t>I</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ngest</a:t>
            </a:r>
            <a:r>
              <a:rPr lang="en-GB" sz="2800" b="1" dirty="0">
                <a:solidFill>
                  <a:schemeClr val="tx1">
                    <a:lumMod val="65000"/>
                    <a:lumOff val="35000"/>
                  </a:schemeClr>
                </a:solidFill>
                <a:latin typeface="Euphemia"/>
              </a:rPr>
              <a:t>) </a:t>
            </a:r>
            <a:r>
              <a:rPr lang="en-GB" sz="2800" b="1" dirty="0">
                <a:solidFill>
                  <a:srgbClr val="EF942F"/>
                </a:solidFill>
                <a:latin typeface="Euphemia"/>
              </a:rPr>
              <a:t>S</a:t>
            </a:r>
            <a:r>
              <a:rPr lang="en-GB" sz="2800" b="1" dirty="0">
                <a:solidFill>
                  <a:schemeClr val="tx1">
                    <a:lumMod val="65000"/>
                    <a:lumOff val="35000"/>
                  </a:schemeClr>
                </a:solidFill>
                <a:latin typeface="Euphemia"/>
              </a:rPr>
              <a:t>(tore) </a:t>
            </a:r>
            <a:r>
              <a:rPr lang="en-GB" sz="2800" b="1" dirty="0">
                <a:solidFill>
                  <a:srgbClr val="EF942F"/>
                </a:solidFill>
                <a:latin typeface="Euphemia"/>
              </a:rPr>
              <a:t>A</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nalyse</a:t>
            </a:r>
            <a:r>
              <a:rPr lang="en-GB" sz="2800" b="1" dirty="0">
                <a:solidFill>
                  <a:schemeClr val="tx1">
                    <a:lumMod val="65000"/>
                    <a:lumOff val="35000"/>
                  </a:schemeClr>
                </a:solidFill>
                <a:latin typeface="Euphemia"/>
              </a:rPr>
              <a:t>) </a:t>
            </a:r>
            <a:r>
              <a:rPr lang="en-GB" sz="2800" b="1" dirty="0">
                <a:solidFill>
                  <a:srgbClr val="EF942F"/>
                </a:solidFill>
                <a:latin typeface="Euphemia"/>
              </a:rPr>
              <a:t>S</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urface</a:t>
            </a:r>
            <a:r>
              <a:rPr lang="en-GB" sz="2800" b="1" dirty="0">
                <a:solidFill>
                  <a:schemeClr val="tx1">
                    <a:lumMod val="65000"/>
                    <a:lumOff val="35000"/>
                  </a:schemeClr>
                </a:solidFill>
                <a:latin typeface="Euphemia"/>
              </a:rPr>
              <a:t>) </a:t>
            </a:r>
            <a:r>
              <a:rPr lang="en-GB" sz="2800" b="1" dirty="0">
                <a:solidFill>
                  <a:srgbClr val="EF942F"/>
                </a:solidFill>
                <a:latin typeface="Euphemia"/>
              </a:rPr>
              <a:t>A</a:t>
            </a:r>
            <a:r>
              <a:rPr lang="en-GB" sz="2800" b="1" dirty="0">
                <a:solidFill>
                  <a:schemeClr val="tx1">
                    <a:lumMod val="65000"/>
                    <a:lumOff val="35000"/>
                  </a:schemeClr>
                </a:solidFill>
                <a:latin typeface="Euphemia"/>
              </a:rPr>
              <a:t>(</a:t>
            </a:r>
            <a:r>
              <a:rPr lang="en-GB" sz="2800" b="1" dirty="0" err="1">
                <a:solidFill>
                  <a:schemeClr val="tx1">
                    <a:lumMod val="65000"/>
                    <a:lumOff val="35000"/>
                  </a:schemeClr>
                </a:solidFill>
                <a:latin typeface="Euphemia"/>
              </a:rPr>
              <a:t>ct</a:t>
            </a:r>
            <a:r>
              <a:rPr lang="en-GB" sz="2800" b="1" dirty="0">
                <a:solidFill>
                  <a:schemeClr val="tx1">
                    <a:lumMod val="65000"/>
                    <a:lumOff val="35000"/>
                  </a:schemeClr>
                </a:solidFill>
                <a:latin typeface="Euphemia"/>
              </a:rPr>
              <a:t>)</a:t>
            </a:r>
          </a:p>
          <a:p>
            <a:endParaRPr lang="pl-PL" sz="2800" b="1" dirty="0"/>
          </a:p>
        </p:txBody>
      </p:sp>
      <p:sp>
        <p:nvSpPr>
          <p:cNvPr id="10" name="Content Placeholder 2">
            <a:extLst>
              <a:ext uri="{FF2B5EF4-FFF2-40B4-BE49-F238E27FC236}">
                <a16:creationId xmlns:a16="http://schemas.microsoft.com/office/drawing/2014/main" id="{16C93FDD-2BA8-442E-94C6-CF255BAF204D}"/>
              </a:ext>
            </a:extLst>
          </p:cNvPr>
          <p:cNvSpPr txBox="1">
            <a:spLocks/>
          </p:cNvSpPr>
          <p:nvPr/>
        </p:nvSpPr>
        <p:spPr>
          <a:xfrm>
            <a:off x="862128" y="3617727"/>
            <a:ext cx="6878470" cy="234903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sz="2400" b="1" dirty="0">
                <a:solidFill>
                  <a:srgbClr val="EF942F"/>
                </a:solidFill>
              </a:rPr>
              <a:t>What is Data Lake ?</a:t>
            </a:r>
          </a:p>
          <a:p>
            <a:pPr>
              <a:lnSpc>
                <a:spcPct val="100000"/>
              </a:lnSpc>
            </a:pPr>
            <a:r>
              <a:rPr lang="en-US" sz="1800" dirty="0">
                <a:solidFill>
                  <a:schemeClr val="tx1">
                    <a:lumMod val="65000"/>
                    <a:lumOff val="35000"/>
                  </a:schemeClr>
                </a:solidFill>
              </a:rPr>
              <a:t>“If you think of a</a:t>
            </a:r>
            <a:r>
              <a:rPr lang="en-US" sz="1800" dirty="0">
                <a:solidFill>
                  <a:schemeClr val="accent1">
                    <a:lumMod val="75000"/>
                  </a:schemeClr>
                </a:solidFill>
              </a:rPr>
              <a:t> </a:t>
            </a:r>
            <a:r>
              <a:rPr lang="en-US" sz="1800" b="1" dirty="0" err="1">
                <a:solidFill>
                  <a:srgbClr val="EF942F"/>
                </a:solidFill>
              </a:rPr>
              <a:t>datamart</a:t>
            </a:r>
            <a:r>
              <a:rPr lang="en-US" sz="1800" b="1" dirty="0">
                <a:solidFill>
                  <a:schemeClr val="accent1">
                    <a:lumMod val="75000"/>
                  </a:schemeClr>
                </a:solidFill>
              </a:rPr>
              <a:t> </a:t>
            </a:r>
            <a:r>
              <a:rPr lang="en-US" sz="1800" dirty="0">
                <a:solidFill>
                  <a:schemeClr val="tx1">
                    <a:lumMod val="65000"/>
                    <a:lumOff val="35000"/>
                  </a:schemeClr>
                </a:solidFill>
              </a:rPr>
              <a:t>(a subset of a data warehouse) as a store of bottled water – cleansed and packaged and structured for easy consumption – the </a:t>
            </a:r>
            <a:r>
              <a:rPr lang="en-US" sz="1800" b="1" dirty="0">
                <a:solidFill>
                  <a:srgbClr val="EF942F"/>
                </a:solidFill>
              </a:rPr>
              <a:t>data lake </a:t>
            </a:r>
            <a:r>
              <a:rPr lang="en-US" sz="1800" dirty="0">
                <a:solidFill>
                  <a:schemeClr val="tx1">
                    <a:lumMod val="65000"/>
                    <a:lumOff val="35000"/>
                  </a:schemeClr>
                </a:solidFill>
              </a:rPr>
              <a:t>is a large body of water in a more </a:t>
            </a:r>
            <a:r>
              <a:rPr lang="en-US" sz="1800" b="1" dirty="0">
                <a:solidFill>
                  <a:srgbClr val="EF942F"/>
                </a:solidFill>
              </a:rPr>
              <a:t>natural state</a:t>
            </a:r>
            <a:r>
              <a:rPr lang="en-US" sz="1800" dirty="0">
                <a:solidFill>
                  <a:schemeClr val="tx1">
                    <a:lumMod val="65000"/>
                    <a:lumOff val="35000"/>
                  </a:schemeClr>
                </a:solidFill>
              </a:rPr>
              <a:t>„</a:t>
            </a:r>
          </a:p>
          <a:p>
            <a:pPr algn="ctr">
              <a:lnSpc>
                <a:spcPct val="100000"/>
              </a:lnSpc>
            </a:pPr>
            <a:r>
              <a:rPr lang="en-US" sz="1400" dirty="0">
                <a:solidFill>
                  <a:schemeClr val="tx1">
                    <a:lumMod val="65000"/>
                    <a:lumOff val="35000"/>
                  </a:schemeClr>
                </a:solidFill>
              </a:rPr>
              <a:t>					</a:t>
            </a:r>
            <a:r>
              <a:rPr lang="en-US" sz="1600" b="1" dirty="0">
                <a:solidFill>
                  <a:schemeClr val="tx1">
                    <a:lumMod val="65000"/>
                    <a:lumOff val="35000"/>
                  </a:schemeClr>
                </a:solidFill>
              </a:rPr>
              <a:t>Pentaho CTO James Dixon </a:t>
            </a:r>
            <a:endParaRPr lang="en-US" sz="1400" b="1" dirty="0">
              <a:solidFill>
                <a:schemeClr val="tx1">
                  <a:lumMod val="65000"/>
                  <a:lumOff val="35000"/>
                </a:schemeClr>
              </a:solidFill>
            </a:endParaRPr>
          </a:p>
        </p:txBody>
      </p:sp>
    </p:spTree>
    <p:extLst>
      <p:ext uri="{BB962C8B-B14F-4D97-AF65-F5344CB8AC3E}">
        <p14:creationId xmlns:p14="http://schemas.microsoft.com/office/powerpoint/2010/main" val="378764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13"/>
          </p:nvPr>
        </p:nvSpPr>
        <p:spPr>
          <a:xfrm>
            <a:off x="1178560" y="851348"/>
            <a:ext cx="4657761" cy="957299"/>
          </a:xfrm>
        </p:spPr>
        <p:txBody>
          <a:bodyPr/>
          <a:lstStyle/>
          <a:p>
            <a:r>
              <a:rPr lang="en-GB" sz="4800" b="1" spc="-50" dirty="0">
                <a:solidFill>
                  <a:srgbClr val="EF942F"/>
                </a:solidFill>
                <a:latin typeface="Calibri Light" panose="020F0302020204030204"/>
                <a:ea typeface="+mj-ea"/>
                <a:cs typeface="+mj-cs"/>
              </a:rPr>
              <a:t>Agenda</a:t>
            </a:r>
            <a:endParaRPr lang="pl-PL" sz="4800" b="1" spc="-50" dirty="0">
              <a:solidFill>
                <a:srgbClr val="EF942F"/>
              </a:solidFill>
              <a:latin typeface="Calibri Light" panose="020F0302020204030204"/>
              <a:ea typeface="+mj-ea"/>
              <a:cs typeface="+mj-cs"/>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336039" y="1594872"/>
            <a:ext cx="10361589" cy="4524315"/>
          </a:xfrm>
          <a:prstGeom prst="rect">
            <a:avLst/>
          </a:prstGeom>
        </p:spPr>
        <p:txBody>
          <a:bodyPr wrap="square">
            <a:spAutoFit/>
          </a:bodyPr>
          <a:lstStyle/>
          <a:p>
            <a:pPr>
              <a:buFont typeface="Wingdings" panose="05000000000000000000" pitchFamily="2" charset="2"/>
              <a:buChar char="§"/>
            </a:pPr>
            <a:r>
              <a:rPr lang="en-GB" sz="4000" b="1" dirty="0">
                <a:solidFill>
                  <a:schemeClr val="tx1">
                    <a:lumMod val="65000"/>
                    <a:lumOff val="35000"/>
                  </a:schemeClr>
                </a:solidFill>
              </a:rPr>
              <a:t> </a:t>
            </a:r>
            <a:r>
              <a:rPr lang="en-US" sz="4000" b="1" dirty="0">
                <a:solidFill>
                  <a:schemeClr val="tx1">
                    <a:lumMod val="65000"/>
                    <a:lumOff val="35000"/>
                  </a:schemeClr>
                </a:solidFill>
              </a:rPr>
              <a:t>Big Data </a:t>
            </a:r>
          </a:p>
          <a:p>
            <a:pPr lvl="1">
              <a:buFont typeface="Wingdings" panose="05000000000000000000" pitchFamily="2" charset="2"/>
              <a:buChar char="§"/>
            </a:pPr>
            <a:r>
              <a:rPr lang="en-US" sz="4000" b="1" dirty="0">
                <a:solidFill>
                  <a:schemeClr val="tx1">
                    <a:lumMod val="65000"/>
                    <a:lumOff val="35000"/>
                  </a:schemeClr>
                </a:solidFill>
              </a:rPr>
              <a:t>Processing (Theory)</a:t>
            </a:r>
          </a:p>
          <a:p>
            <a:pPr>
              <a:buFont typeface="Wingdings" panose="05000000000000000000" pitchFamily="2" charset="2"/>
              <a:buChar char="§"/>
            </a:pPr>
            <a:r>
              <a:rPr lang="en-US" sz="4000" b="1" dirty="0">
                <a:solidFill>
                  <a:schemeClr val="tx1">
                    <a:lumMod val="65000"/>
                    <a:lumOff val="35000"/>
                  </a:schemeClr>
                </a:solidFill>
              </a:rPr>
              <a:t>First Big Data Project</a:t>
            </a:r>
          </a:p>
          <a:p>
            <a:pPr>
              <a:buFont typeface="Wingdings" panose="05000000000000000000" pitchFamily="2" charset="2"/>
              <a:buChar char="§"/>
            </a:pPr>
            <a:r>
              <a:rPr lang="en-US" sz="4000" b="1" dirty="0">
                <a:solidFill>
                  <a:schemeClr val="tx1">
                    <a:lumMod val="65000"/>
                    <a:lumOff val="35000"/>
                  </a:schemeClr>
                </a:solidFill>
              </a:rPr>
              <a:t>Azure Platform</a:t>
            </a:r>
          </a:p>
          <a:p>
            <a:pPr lvl="1">
              <a:buFont typeface="Wingdings" panose="05000000000000000000" pitchFamily="2" charset="2"/>
              <a:buChar char="§"/>
            </a:pPr>
            <a:r>
              <a:rPr lang="en-US" sz="4000" b="1" dirty="0">
                <a:solidFill>
                  <a:schemeClr val="tx1">
                    <a:lumMod val="65000"/>
                    <a:lumOff val="35000"/>
                  </a:schemeClr>
                </a:solidFill>
              </a:rPr>
              <a:t>Big Data Services</a:t>
            </a:r>
          </a:p>
          <a:p>
            <a:pPr>
              <a:buFont typeface="Wingdings" panose="05000000000000000000" pitchFamily="2" charset="2"/>
              <a:buChar char="§"/>
            </a:pPr>
            <a:r>
              <a:rPr lang="en-US" sz="4000" b="1" dirty="0">
                <a:solidFill>
                  <a:schemeClr val="tx1">
                    <a:lumMod val="65000"/>
                    <a:lumOff val="35000"/>
                  </a:schemeClr>
                </a:solidFill>
              </a:rPr>
              <a:t>Solutions</a:t>
            </a:r>
          </a:p>
          <a:p>
            <a:pPr>
              <a:buFont typeface="Wingdings" panose="05000000000000000000" pitchFamily="2" charset="2"/>
              <a:buChar char="§"/>
            </a:pPr>
            <a:endParaRPr lang="pl-PL" sz="4800" b="1" dirty="0">
              <a:solidFill>
                <a:srgbClr val="EF942F"/>
              </a:solidFill>
            </a:endParaRPr>
          </a:p>
        </p:txBody>
      </p:sp>
    </p:spTree>
    <p:extLst>
      <p:ext uri="{BB962C8B-B14F-4D97-AF65-F5344CB8AC3E}">
        <p14:creationId xmlns:p14="http://schemas.microsoft.com/office/powerpoint/2010/main" val="494625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9CA67-8235-462B-997C-C58D5E4C570D}"/>
              </a:ext>
            </a:extLst>
          </p:cNvPr>
          <p:cNvSpPr>
            <a:spLocks noGrp="1"/>
          </p:cNvSpPr>
          <p:nvPr>
            <p:ph type="body" sz="quarter" idx="13"/>
          </p:nvPr>
        </p:nvSpPr>
        <p:spPr>
          <a:xfrm>
            <a:off x="792127" y="857465"/>
            <a:ext cx="6018106" cy="957299"/>
          </a:xfrm>
        </p:spPr>
        <p:txBody>
          <a:bodyPr/>
          <a:lstStyle/>
          <a:p>
            <a:r>
              <a:rPr lang="en-GB" sz="4800" b="1" spc="-50" dirty="0">
                <a:solidFill>
                  <a:srgbClr val="EF942F"/>
                </a:solidFill>
                <a:latin typeface="Calibri Light" panose="020F0302020204030204"/>
                <a:ea typeface="+mj-ea"/>
                <a:cs typeface="+mj-cs"/>
              </a:rPr>
              <a:t>Azure Data Factory (V2)</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9464488F-082C-40B2-98C2-B3C66563F5E8}"/>
              </a:ext>
            </a:extLst>
          </p:cNvPr>
          <p:cNvPicPr>
            <a:picLocks noChangeAspect="1"/>
          </p:cNvPicPr>
          <p:nvPr/>
        </p:nvPicPr>
        <p:blipFill>
          <a:blip r:embed="rId3"/>
          <a:stretch>
            <a:fillRect/>
          </a:stretch>
        </p:blipFill>
        <p:spPr>
          <a:xfrm>
            <a:off x="1023581" y="2065967"/>
            <a:ext cx="11045247" cy="3543263"/>
          </a:xfrm>
          <a:prstGeom prst="rect">
            <a:avLst/>
          </a:prstGeom>
        </p:spPr>
      </p:pic>
      <p:sp>
        <p:nvSpPr>
          <p:cNvPr id="4" name="Rectangle 3">
            <a:extLst>
              <a:ext uri="{FF2B5EF4-FFF2-40B4-BE49-F238E27FC236}">
                <a16:creationId xmlns:a16="http://schemas.microsoft.com/office/drawing/2014/main" id="{5B078DD5-6C3D-43D1-A86E-2039B4C2C149}"/>
              </a:ext>
            </a:extLst>
          </p:cNvPr>
          <p:cNvSpPr/>
          <p:nvPr/>
        </p:nvSpPr>
        <p:spPr>
          <a:xfrm>
            <a:off x="4448538" y="5860433"/>
            <a:ext cx="7315832" cy="461665"/>
          </a:xfrm>
          <a:prstGeom prst="rect">
            <a:avLst/>
          </a:prstGeom>
        </p:spPr>
        <p:txBody>
          <a:bodyPr wrap="square">
            <a:spAutoFit/>
          </a:bodyPr>
          <a:lstStyle/>
          <a:p>
            <a:r>
              <a:rPr lang="pl-PL" sz="2400" dirty="0">
                <a:hlinkClick r:id="rId4"/>
              </a:rPr>
              <a:t>https://azure.microsoft.com/en-us/services/data-factory/</a:t>
            </a:r>
            <a:endParaRPr lang="pl-PL" sz="2400" dirty="0"/>
          </a:p>
        </p:txBody>
      </p:sp>
    </p:spTree>
    <p:extLst>
      <p:ext uri="{BB962C8B-B14F-4D97-AF65-F5344CB8AC3E}">
        <p14:creationId xmlns:p14="http://schemas.microsoft.com/office/powerpoint/2010/main" val="4043069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627AB-9F83-4ABB-85A4-70DA2613AD48}"/>
              </a:ext>
            </a:extLst>
          </p:cNvPr>
          <p:cNvSpPr>
            <a:spLocks noGrp="1"/>
          </p:cNvSpPr>
          <p:nvPr>
            <p:ph type="body" sz="quarter" idx="13"/>
          </p:nvPr>
        </p:nvSpPr>
        <p:spPr>
          <a:xfrm>
            <a:off x="792127" y="857465"/>
            <a:ext cx="8351873" cy="957299"/>
          </a:xfrm>
        </p:spPr>
        <p:txBody>
          <a:bodyPr/>
          <a:lstStyle/>
          <a:p>
            <a:r>
              <a:rPr lang="en-GB" sz="4800" b="1" spc="-50" dirty="0">
                <a:solidFill>
                  <a:srgbClr val="EF942F"/>
                </a:solidFill>
                <a:latin typeface="Calibri Light" panose="020F0302020204030204"/>
                <a:ea typeface="+mj-ea"/>
                <a:cs typeface="+mj-cs"/>
              </a:rPr>
              <a:t>What does ADF do?</a:t>
            </a:r>
            <a:endParaRPr lang="pl-PL" sz="4800" b="1" spc="-50" dirty="0">
              <a:solidFill>
                <a:srgbClr val="EF942F"/>
              </a:solidFill>
              <a:latin typeface="Calibri Light" panose="020F0302020204030204"/>
              <a:ea typeface="+mj-ea"/>
              <a:cs typeface="+mj-cs"/>
            </a:endParaRPr>
          </a:p>
        </p:txBody>
      </p:sp>
      <p:pic>
        <p:nvPicPr>
          <p:cNvPr id="4" name="Picture 3">
            <a:extLst>
              <a:ext uri="{FF2B5EF4-FFF2-40B4-BE49-F238E27FC236}">
                <a16:creationId xmlns:a16="http://schemas.microsoft.com/office/drawing/2014/main" id="{BE596F27-1383-49C5-AC17-8B7623AE6EA2}"/>
              </a:ext>
            </a:extLst>
          </p:cNvPr>
          <p:cNvPicPr>
            <a:picLocks noChangeAspect="1"/>
          </p:cNvPicPr>
          <p:nvPr/>
        </p:nvPicPr>
        <p:blipFill>
          <a:blip r:embed="rId2"/>
          <a:stretch>
            <a:fillRect/>
          </a:stretch>
        </p:blipFill>
        <p:spPr>
          <a:xfrm>
            <a:off x="2395147" y="1814764"/>
            <a:ext cx="7920321" cy="4546728"/>
          </a:xfrm>
          <a:prstGeom prst="rect">
            <a:avLst/>
          </a:prstGeom>
        </p:spPr>
      </p:pic>
      <p:sp>
        <p:nvSpPr>
          <p:cNvPr id="5" name="Rectangle 4">
            <a:extLst>
              <a:ext uri="{FF2B5EF4-FFF2-40B4-BE49-F238E27FC236}">
                <a16:creationId xmlns:a16="http://schemas.microsoft.com/office/drawing/2014/main" id="{A9D6FC46-7CB3-492B-8B7E-F1A34654EED0}"/>
              </a:ext>
            </a:extLst>
          </p:cNvPr>
          <p:cNvSpPr/>
          <p:nvPr/>
        </p:nvSpPr>
        <p:spPr>
          <a:xfrm>
            <a:off x="10696591" y="6403322"/>
            <a:ext cx="1495409" cy="307777"/>
          </a:xfrm>
          <a:prstGeom prst="rect">
            <a:avLst/>
          </a:prstGeom>
        </p:spPr>
        <p:txBody>
          <a:bodyPr wrap="none">
            <a:spAutoFit/>
          </a:bodyPr>
          <a:lstStyle/>
          <a:p>
            <a:r>
              <a:rPr lang="en-GB" sz="1400" dirty="0">
                <a:solidFill>
                  <a:schemeClr val="tx1">
                    <a:lumMod val="65000"/>
                    <a:lumOff val="35000"/>
                  </a:schemeClr>
                </a:solidFill>
              </a:rPr>
              <a:t>Source : </a:t>
            </a:r>
            <a:r>
              <a:rPr lang="en-GB" sz="1400" dirty="0" err="1">
                <a:solidFill>
                  <a:schemeClr val="tx1">
                    <a:lumMod val="65000"/>
                    <a:lumOff val="35000"/>
                  </a:schemeClr>
                </a:solidFill>
              </a:rPr>
              <a:t>P.Andrew</a:t>
            </a:r>
            <a:endParaRPr lang="pl-PL" sz="1400" dirty="0">
              <a:solidFill>
                <a:schemeClr val="tx1">
                  <a:lumMod val="65000"/>
                  <a:lumOff val="35000"/>
                </a:schemeClr>
              </a:solidFill>
            </a:endParaRPr>
          </a:p>
        </p:txBody>
      </p:sp>
    </p:spTree>
    <p:extLst>
      <p:ext uri="{BB962C8B-B14F-4D97-AF65-F5344CB8AC3E}">
        <p14:creationId xmlns:p14="http://schemas.microsoft.com/office/powerpoint/2010/main" val="1894607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041332-1F0F-4002-87F1-DF7AF4771E82}"/>
              </a:ext>
            </a:extLst>
          </p:cNvPr>
          <p:cNvSpPr>
            <a:spLocks noGrp="1"/>
          </p:cNvSpPr>
          <p:nvPr>
            <p:ph type="body" sz="quarter" idx="13"/>
          </p:nvPr>
        </p:nvSpPr>
        <p:spPr>
          <a:xfrm>
            <a:off x="792127" y="857465"/>
            <a:ext cx="8092566" cy="957299"/>
          </a:xfrm>
        </p:spPr>
        <p:txBody>
          <a:bodyPr/>
          <a:lstStyle/>
          <a:p>
            <a:r>
              <a:rPr lang="en-US" sz="4800" b="1" spc="-50" dirty="0">
                <a:solidFill>
                  <a:srgbClr val="EF942F"/>
                </a:solidFill>
                <a:latin typeface="Calibri Light" panose="020F0302020204030204"/>
                <a:ea typeface="+mj-ea"/>
                <a:cs typeface="+mj-cs"/>
              </a:rPr>
              <a:t>Azure Data Factory</a:t>
            </a:r>
            <a:r>
              <a:rPr lang="pl-PL" sz="4800" b="1" spc="-50" dirty="0">
                <a:solidFill>
                  <a:srgbClr val="EF942F"/>
                </a:solidFill>
                <a:latin typeface="Calibri Light" panose="020F0302020204030204"/>
                <a:ea typeface="+mj-ea"/>
                <a:cs typeface="+mj-cs"/>
              </a:rPr>
              <a:t> Concept</a:t>
            </a:r>
          </a:p>
        </p:txBody>
      </p:sp>
      <p:grpSp>
        <p:nvGrpSpPr>
          <p:cNvPr id="22" name="Group 21">
            <a:extLst>
              <a:ext uri="{FF2B5EF4-FFF2-40B4-BE49-F238E27FC236}">
                <a16:creationId xmlns:a16="http://schemas.microsoft.com/office/drawing/2014/main" id="{A034058D-51A8-4135-8648-B6F5D8804CF1}"/>
              </a:ext>
            </a:extLst>
          </p:cNvPr>
          <p:cNvGrpSpPr/>
          <p:nvPr/>
        </p:nvGrpSpPr>
        <p:grpSpPr>
          <a:xfrm>
            <a:off x="1396475" y="2316386"/>
            <a:ext cx="2860869" cy="1440160"/>
            <a:chOff x="1341884" y="1988840"/>
            <a:chExt cx="2860869" cy="1440160"/>
          </a:xfrm>
        </p:grpSpPr>
        <p:sp>
          <p:nvSpPr>
            <p:cNvPr id="23" name="Rectangle 22">
              <a:extLst>
                <a:ext uri="{FF2B5EF4-FFF2-40B4-BE49-F238E27FC236}">
                  <a16:creationId xmlns:a16="http://schemas.microsoft.com/office/drawing/2014/main" id="{AB23D589-BF7B-4BD7-AC20-51FD1FCF0070}"/>
                </a:ext>
              </a:extLst>
            </p:cNvPr>
            <p:cNvSpPr/>
            <p:nvPr/>
          </p:nvSpPr>
          <p:spPr bwMode="auto">
            <a:xfrm>
              <a:off x="1341884"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Dataset</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tables, files)</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24" name="Picture 23">
              <a:extLst>
                <a:ext uri="{FF2B5EF4-FFF2-40B4-BE49-F238E27FC236}">
                  <a16:creationId xmlns:a16="http://schemas.microsoft.com/office/drawing/2014/main" id="{89148AED-3FF8-4DCF-9A1B-D305CE2AA46B}"/>
                </a:ext>
              </a:extLst>
            </p:cNvPr>
            <p:cNvPicPr>
              <a:picLocks noChangeAspect="1"/>
            </p:cNvPicPr>
            <p:nvPr/>
          </p:nvPicPr>
          <p:blipFill>
            <a:blip r:embed="rId3"/>
            <a:stretch>
              <a:fillRect/>
            </a:stretch>
          </p:blipFill>
          <p:spPr>
            <a:xfrm>
              <a:off x="1701924" y="2132856"/>
              <a:ext cx="428738" cy="377000"/>
            </a:xfrm>
            <a:prstGeom prst="rect">
              <a:avLst/>
            </a:prstGeom>
          </p:spPr>
        </p:pic>
      </p:grpSp>
      <p:grpSp>
        <p:nvGrpSpPr>
          <p:cNvPr id="25" name="Group 24">
            <a:extLst>
              <a:ext uri="{FF2B5EF4-FFF2-40B4-BE49-F238E27FC236}">
                <a16:creationId xmlns:a16="http://schemas.microsoft.com/office/drawing/2014/main" id="{07FA4DED-CBEF-4DD2-9EE6-76D4EE684DB7}"/>
              </a:ext>
            </a:extLst>
          </p:cNvPr>
          <p:cNvGrpSpPr/>
          <p:nvPr/>
        </p:nvGrpSpPr>
        <p:grpSpPr>
          <a:xfrm>
            <a:off x="5212899" y="2316386"/>
            <a:ext cx="2860869" cy="1440160"/>
            <a:chOff x="5158308" y="1988840"/>
            <a:chExt cx="2860869" cy="1440160"/>
          </a:xfrm>
        </p:grpSpPr>
        <p:sp>
          <p:nvSpPr>
            <p:cNvPr id="26" name="Rectangle 25">
              <a:extLst>
                <a:ext uri="{FF2B5EF4-FFF2-40B4-BE49-F238E27FC236}">
                  <a16:creationId xmlns:a16="http://schemas.microsoft.com/office/drawing/2014/main" id="{7ABBBC0E-F4A1-463C-B28C-448CC8FD76B4}"/>
                </a:ext>
              </a:extLst>
            </p:cNvPr>
            <p:cNvSpPr/>
            <p:nvPr/>
          </p:nvSpPr>
          <p:spPr bwMode="auto">
            <a:xfrm>
              <a:off x="5158308"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Activity</a:t>
              </a:r>
              <a:endParaRPr lang="pl-PL" sz="2000" b="1" dirty="0">
                <a:solidFill>
                  <a:schemeClr val="tx1">
                    <a:lumMod val="65000"/>
                    <a:lumOff val="35000"/>
                  </a:schemeClr>
                </a:solidFill>
              </a:endParaRPr>
            </a:p>
            <a:p>
              <a:pPr algn="ctr" defTabSz="932472" fontAlgn="base">
                <a:spcBef>
                  <a:spcPct val="0"/>
                </a:spcBef>
                <a:spcAft>
                  <a:spcPct val="0"/>
                </a:spcAft>
              </a:pPr>
              <a:r>
                <a:rPr lang="pl-PL" sz="2000" b="1" dirty="0">
                  <a:solidFill>
                    <a:schemeClr val="tx1">
                      <a:lumMod val="65000"/>
                      <a:lumOff val="35000"/>
                    </a:schemeClr>
                  </a:solidFill>
                </a:rPr>
                <a:t>(eg. Copy, Hive job,</a:t>
              </a:r>
            </a:p>
            <a:p>
              <a:pPr algn="ctr" defTabSz="932472" fontAlgn="base">
                <a:spcBef>
                  <a:spcPct val="0"/>
                </a:spcBef>
                <a:spcAft>
                  <a:spcPct val="0"/>
                </a:spcAft>
              </a:pPr>
              <a:r>
                <a:rPr lang="pl-PL" sz="2000" b="1" dirty="0">
                  <a:solidFill>
                    <a:schemeClr val="tx1">
                      <a:lumMod val="65000"/>
                      <a:lumOff val="35000"/>
                    </a:schemeClr>
                  </a:solidFill>
                </a:rPr>
                <a:t>SP, ADLA job)</a:t>
              </a:r>
              <a:endParaRPr lang="en-AU" sz="2000" b="1" dirty="0">
                <a:solidFill>
                  <a:schemeClr val="tx1">
                    <a:lumMod val="65000"/>
                    <a:lumOff val="35000"/>
                  </a:schemeClr>
                </a:solidFill>
              </a:endParaRPr>
            </a:p>
            <a:p>
              <a:pPr algn="ctr" defTabSz="932472" fontAlgn="base">
                <a:spcBef>
                  <a:spcPct val="0"/>
                </a:spcBef>
                <a:spcAft>
                  <a:spcPct val="0"/>
                </a:spcAft>
              </a:pPr>
              <a:endParaRPr lang="en-AU" sz="2000" b="1" dirty="0">
                <a:solidFill>
                  <a:schemeClr val="tx1"/>
                </a:solidFill>
              </a:endParaRPr>
            </a:p>
          </p:txBody>
        </p:sp>
        <p:pic>
          <p:nvPicPr>
            <p:cNvPr id="27" name="Picture 26">
              <a:extLst>
                <a:ext uri="{FF2B5EF4-FFF2-40B4-BE49-F238E27FC236}">
                  <a16:creationId xmlns:a16="http://schemas.microsoft.com/office/drawing/2014/main" id="{2230461A-FEC3-43A5-835C-62F251D42E72}"/>
                </a:ext>
              </a:extLst>
            </p:cNvPr>
            <p:cNvPicPr>
              <a:picLocks noChangeAspect="1"/>
            </p:cNvPicPr>
            <p:nvPr/>
          </p:nvPicPr>
          <p:blipFill>
            <a:blip r:embed="rId4"/>
            <a:stretch>
              <a:fillRect/>
            </a:stretch>
          </p:blipFill>
          <p:spPr>
            <a:xfrm>
              <a:off x="5393881" y="2117051"/>
              <a:ext cx="363268" cy="363660"/>
            </a:xfrm>
            <a:prstGeom prst="rect">
              <a:avLst/>
            </a:prstGeom>
          </p:spPr>
        </p:pic>
      </p:grpSp>
      <p:grpSp>
        <p:nvGrpSpPr>
          <p:cNvPr id="28" name="Group 27">
            <a:extLst>
              <a:ext uri="{FF2B5EF4-FFF2-40B4-BE49-F238E27FC236}">
                <a16:creationId xmlns:a16="http://schemas.microsoft.com/office/drawing/2014/main" id="{04D49822-6A6F-4992-8BEF-8ADF392E59B1}"/>
              </a:ext>
            </a:extLst>
          </p:cNvPr>
          <p:cNvGrpSpPr/>
          <p:nvPr/>
        </p:nvGrpSpPr>
        <p:grpSpPr>
          <a:xfrm>
            <a:off x="9029323" y="2316386"/>
            <a:ext cx="2860869" cy="1440160"/>
            <a:chOff x="8974732" y="1988840"/>
            <a:chExt cx="2860869" cy="1440160"/>
          </a:xfrm>
        </p:grpSpPr>
        <p:sp>
          <p:nvSpPr>
            <p:cNvPr id="29" name="Rectangle 28">
              <a:extLst>
                <a:ext uri="{FF2B5EF4-FFF2-40B4-BE49-F238E27FC236}">
                  <a16:creationId xmlns:a16="http://schemas.microsoft.com/office/drawing/2014/main" id="{E1BA16F2-0D9A-46B0-8701-C46740DD1963}"/>
                </a:ext>
              </a:extLst>
            </p:cNvPr>
            <p:cNvSpPr/>
            <p:nvPr/>
          </p:nvSpPr>
          <p:spPr bwMode="auto">
            <a:xfrm>
              <a:off x="8974732" y="1988840"/>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b="1" dirty="0">
                <a:solidFill>
                  <a:schemeClr val="tx1"/>
                </a:solidFill>
              </a:endParaRPr>
            </a:p>
            <a:p>
              <a:pPr algn="ctr" defTabSz="932472" fontAlgn="base">
                <a:spcBef>
                  <a:spcPct val="0"/>
                </a:spcBef>
                <a:spcAft>
                  <a:spcPct val="0"/>
                </a:spcAft>
              </a:pPr>
              <a:r>
                <a:rPr lang="pl-PL" sz="2000" b="1" dirty="0">
                  <a:solidFill>
                    <a:schemeClr val="tx1">
                      <a:lumMod val="65000"/>
                      <a:lumOff val="35000"/>
                    </a:schemeClr>
                  </a:solidFill>
                </a:rPr>
                <a:t>Pipeline</a:t>
              </a:r>
            </a:p>
            <a:p>
              <a:pPr algn="ctr" defTabSz="932472" fontAlgn="base">
                <a:spcBef>
                  <a:spcPct val="0"/>
                </a:spcBef>
                <a:spcAft>
                  <a:spcPct val="0"/>
                </a:spcAft>
              </a:pPr>
              <a:r>
                <a:rPr lang="pl-PL" sz="2000" b="1" dirty="0">
                  <a:solidFill>
                    <a:schemeClr val="tx1">
                      <a:lumMod val="65000"/>
                      <a:lumOff val="35000"/>
                    </a:schemeClr>
                  </a:solidFill>
                </a:rPr>
                <a:t>(schedule,monitor,</a:t>
              </a:r>
            </a:p>
            <a:p>
              <a:pPr algn="ctr" defTabSz="932472" fontAlgn="base">
                <a:spcBef>
                  <a:spcPct val="0"/>
                </a:spcBef>
                <a:spcAft>
                  <a:spcPct val="0"/>
                </a:spcAft>
              </a:pPr>
              <a:r>
                <a:rPr lang="pl-PL" sz="2000" b="1" dirty="0">
                  <a:solidFill>
                    <a:schemeClr val="tx1">
                      <a:lumMod val="65000"/>
                      <a:lumOff val="35000"/>
                    </a:schemeClr>
                  </a:solidFill>
                </a:rPr>
                <a:t>manage)</a:t>
              </a:r>
              <a:endParaRPr lang="en-AU" sz="2000" b="1" dirty="0">
                <a:solidFill>
                  <a:schemeClr val="tx1">
                    <a:lumMod val="65000"/>
                    <a:lumOff val="35000"/>
                  </a:schemeClr>
                </a:solidFill>
              </a:endParaRPr>
            </a:p>
            <a:p>
              <a:pPr algn="ctr" defTabSz="932472" fontAlgn="base">
                <a:spcBef>
                  <a:spcPct val="0"/>
                </a:spcBef>
                <a:spcAft>
                  <a:spcPct val="0"/>
                </a:spcAft>
              </a:pPr>
              <a:endParaRPr lang="en-AU" sz="2000" dirty="0">
                <a:solidFill>
                  <a:schemeClr val="tx1"/>
                </a:solidFill>
              </a:endParaRPr>
            </a:p>
          </p:txBody>
        </p:sp>
        <p:pic>
          <p:nvPicPr>
            <p:cNvPr id="30" name="Picture 29">
              <a:extLst>
                <a:ext uri="{FF2B5EF4-FFF2-40B4-BE49-F238E27FC236}">
                  <a16:creationId xmlns:a16="http://schemas.microsoft.com/office/drawing/2014/main" id="{36917CAA-2723-48BD-B93E-95F3F1963607}"/>
                </a:ext>
              </a:extLst>
            </p:cNvPr>
            <p:cNvPicPr>
              <a:picLocks noChangeAspect="1"/>
            </p:cNvPicPr>
            <p:nvPr/>
          </p:nvPicPr>
          <p:blipFill>
            <a:blip r:embed="rId5"/>
            <a:stretch>
              <a:fillRect/>
            </a:stretch>
          </p:blipFill>
          <p:spPr>
            <a:xfrm>
              <a:off x="9118748" y="2131421"/>
              <a:ext cx="567041" cy="378435"/>
            </a:xfrm>
            <a:prstGeom prst="rect">
              <a:avLst/>
            </a:prstGeom>
          </p:spPr>
        </p:pic>
      </p:grpSp>
      <p:grpSp>
        <p:nvGrpSpPr>
          <p:cNvPr id="31" name="Group 30">
            <a:extLst>
              <a:ext uri="{FF2B5EF4-FFF2-40B4-BE49-F238E27FC236}">
                <a16:creationId xmlns:a16="http://schemas.microsoft.com/office/drawing/2014/main" id="{51861967-8106-47F9-B254-274071E4F5B8}"/>
              </a:ext>
            </a:extLst>
          </p:cNvPr>
          <p:cNvGrpSpPr/>
          <p:nvPr/>
        </p:nvGrpSpPr>
        <p:grpSpPr>
          <a:xfrm>
            <a:off x="1462174" y="4848266"/>
            <a:ext cx="2808311" cy="1440160"/>
            <a:chOff x="1407583" y="4520720"/>
            <a:chExt cx="2808311" cy="1440160"/>
          </a:xfrm>
        </p:grpSpPr>
        <p:sp>
          <p:nvSpPr>
            <p:cNvPr id="32" name="Rectangle 31">
              <a:extLst>
                <a:ext uri="{FF2B5EF4-FFF2-40B4-BE49-F238E27FC236}">
                  <a16:creationId xmlns:a16="http://schemas.microsoft.com/office/drawing/2014/main" id="{C9EBD2E6-762B-4EB9-8061-B86AC51D17AF}"/>
                </a:ext>
              </a:extLst>
            </p:cNvPr>
            <p:cNvSpPr/>
            <p:nvPr/>
          </p:nvSpPr>
          <p:spPr bwMode="auto">
            <a:xfrm>
              <a:off x="1407583" y="4520720"/>
              <a:ext cx="2808311"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en-AU" sz="2000" b="1" dirty="0">
                <a:solidFill>
                  <a:schemeClr val="tx1"/>
                </a:solidFill>
              </a:endParaRPr>
            </a:p>
            <a:p>
              <a:pPr algn="ctr" defTabSz="932472" fontAlgn="base">
                <a:spcBef>
                  <a:spcPct val="0"/>
                </a:spcBef>
                <a:spcAft>
                  <a:spcPct val="0"/>
                </a:spcAft>
              </a:pPr>
              <a:r>
                <a:rPr lang="en-AU" sz="2000" b="1" dirty="0">
                  <a:solidFill>
                    <a:schemeClr val="tx1">
                      <a:lumMod val="65000"/>
                      <a:lumOff val="35000"/>
                    </a:schemeClr>
                  </a:solidFill>
                </a:rPr>
                <a:t>Linked Service</a:t>
              </a:r>
              <a:r>
                <a:rPr lang="pl-PL" sz="2000" b="1" dirty="0">
                  <a:solidFill>
                    <a:schemeClr val="tx1">
                      <a:lumMod val="65000"/>
                      <a:lumOff val="35000"/>
                    </a:schemeClr>
                  </a:solidFill>
                </a:rPr>
                <a:t>s</a:t>
              </a:r>
            </a:p>
            <a:p>
              <a:pPr algn="ctr" defTabSz="932472" fontAlgn="base">
                <a:spcBef>
                  <a:spcPct val="0"/>
                </a:spcBef>
                <a:spcAft>
                  <a:spcPct val="0"/>
                </a:spcAft>
              </a:pPr>
              <a:r>
                <a:rPr lang="pl-PL" sz="2000" b="1" dirty="0">
                  <a:solidFill>
                    <a:schemeClr val="tx1">
                      <a:lumMod val="65000"/>
                      <a:lumOff val="35000"/>
                    </a:schemeClr>
                  </a:solidFill>
                </a:rPr>
                <a:t>(eg. SQL Server,</a:t>
              </a:r>
            </a:p>
            <a:p>
              <a:pPr algn="ctr" defTabSz="932472" fontAlgn="base">
                <a:spcBef>
                  <a:spcPct val="0"/>
                </a:spcBef>
                <a:spcAft>
                  <a:spcPct val="0"/>
                </a:spcAft>
              </a:pPr>
              <a:r>
                <a:rPr lang="pl-PL" sz="2000" b="1" dirty="0">
                  <a:solidFill>
                    <a:schemeClr val="tx1">
                      <a:lumMod val="65000"/>
                      <a:lumOff val="35000"/>
                    </a:schemeClr>
                  </a:solidFill>
                </a:rPr>
                <a:t>HDInsight,ADLA)</a:t>
              </a:r>
              <a:endParaRPr lang="en-AU" sz="2000" b="1" dirty="0">
                <a:solidFill>
                  <a:schemeClr val="tx1">
                    <a:lumMod val="65000"/>
                    <a:lumOff val="35000"/>
                  </a:schemeClr>
                </a:solidFill>
              </a:endParaRPr>
            </a:p>
          </p:txBody>
        </p:sp>
        <p:pic>
          <p:nvPicPr>
            <p:cNvPr id="33" name="Picture 2" descr="Image result for link icon">
              <a:extLst>
                <a:ext uri="{FF2B5EF4-FFF2-40B4-BE49-F238E27FC236}">
                  <a16:creationId xmlns:a16="http://schemas.microsoft.com/office/drawing/2014/main" id="{813BE9DC-C830-44A0-8D21-40F9D82E1C8F}"/>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548815" y="4653136"/>
              <a:ext cx="367478" cy="367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Straight Arrow Connector 33">
            <a:extLst>
              <a:ext uri="{FF2B5EF4-FFF2-40B4-BE49-F238E27FC236}">
                <a16:creationId xmlns:a16="http://schemas.microsoft.com/office/drawing/2014/main" id="{C8ECBD59-ED00-49C1-AA2A-A4D1D0283E43}"/>
              </a:ext>
            </a:extLst>
          </p:cNvPr>
          <p:cNvCxnSpPr>
            <a:cxnSpLocks/>
          </p:cNvCxnSpPr>
          <p:nvPr/>
        </p:nvCxnSpPr>
        <p:spPr>
          <a:xfrm>
            <a:off x="2692619" y="3756546"/>
            <a:ext cx="0" cy="108012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E1654A-5436-4D2B-8849-669C613DB035}"/>
              </a:ext>
            </a:extLst>
          </p:cNvPr>
          <p:cNvCxnSpPr>
            <a:cxnSpLocks/>
          </p:cNvCxnSpPr>
          <p:nvPr/>
        </p:nvCxnSpPr>
        <p:spPr>
          <a:xfrm>
            <a:off x="4257344" y="2837402"/>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BD7513-8462-43DB-BB80-E367E47B866D}"/>
              </a:ext>
            </a:extLst>
          </p:cNvPr>
          <p:cNvCxnSpPr>
            <a:cxnSpLocks/>
          </p:cNvCxnSpPr>
          <p:nvPr/>
        </p:nvCxnSpPr>
        <p:spPr>
          <a:xfrm flipH="1">
            <a:off x="4257344" y="339650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6A348E-F1F4-4DF8-AD4D-87DB5AD25767}"/>
              </a:ext>
            </a:extLst>
          </p:cNvPr>
          <p:cNvSpPr txBox="1"/>
          <p:nvPr/>
        </p:nvSpPr>
        <p:spPr>
          <a:xfrm>
            <a:off x="4318116" y="3479547"/>
            <a:ext cx="834011" cy="276999"/>
          </a:xfrm>
          <a:prstGeom prst="rect">
            <a:avLst/>
          </a:prstGeom>
          <a:noFill/>
        </p:spPr>
        <p:txBody>
          <a:bodyPr wrap="none" rtlCol="0">
            <a:spAutoFit/>
          </a:bodyPr>
          <a:lstStyle/>
          <a:p>
            <a:r>
              <a:rPr lang="pl-PL" sz="1200" dirty="0"/>
              <a:t>Produces</a:t>
            </a:r>
          </a:p>
        </p:txBody>
      </p:sp>
      <p:sp>
        <p:nvSpPr>
          <p:cNvPr id="38" name="TextBox 37">
            <a:extLst>
              <a:ext uri="{FF2B5EF4-FFF2-40B4-BE49-F238E27FC236}">
                <a16:creationId xmlns:a16="http://schemas.microsoft.com/office/drawing/2014/main" id="{A77FBC56-438C-497F-9D0F-356AC2AA6798}"/>
              </a:ext>
            </a:extLst>
          </p:cNvPr>
          <p:cNvSpPr txBox="1"/>
          <p:nvPr/>
        </p:nvSpPr>
        <p:spPr>
          <a:xfrm>
            <a:off x="4291837" y="2531258"/>
            <a:ext cx="922047" cy="276999"/>
          </a:xfrm>
          <a:prstGeom prst="rect">
            <a:avLst/>
          </a:prstGeom>
          <a:noFill/>
        </p:spPr>
        <p:txBody>
          <a:bodyPr wrap="none" rtlCol="0">
            <a:spAutoFit/>
          </a:bodyPr>
          <a:lstStyle/>
          <a:p>
            <a:r>
              <a:rPr lang="pl-PL" sz="1200" dirty="0"/>
              <a:t>Consumes</a:t>
            </a:r>
          </a:p>
        </p:txBody>
      </p:sp>
      <p:cxnSp>
        <p:nvCxnSpPr>
          <p:cNvPr id="39" name="Straight Arrow Connector 38">
            <a:extLst>
              <a:ext uri="{FF2B5EF4-FFF2-40B4-BE49-F238E27FC236}">
                <a16:creationId xmlns:a16="http://schemas.microsoft.com/office/drawing/2014/main" id="{4C1B8CCF-B714-42DC-897B-CFF3B7F339E2}"/>
              </a:ext>
            </a:extLst>
          </p:cNvPr>
          <p:cNvCxnSpPr>
            <a:cxnSpLocks/>
          </p:cNvCxnSpPr>
          <p:nvPr/>
        </p:nvCxnSpPr>
        <p:spPr>
          <a:xfrm flipH="1">
            <a:off x="4256310" y="3785691"/>
            <a:ext cx="2438548" cy="180020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4DAF0-7350-4379-95D1-A6D71B66E031}"/>
              </a:ext>
            </a:extLst>
          </p:cNvPr>
          <p:cNvCxnSpPr>
            <a:cxnSpLocks/>
          </p:cNvCxnSpPr>
          <p:nvPr/>
        </p:nvCxnSpPr>
        <p:spPr>
          <a:xfrm flipH="1">
            <a:off x="8073768" y="3036466"/>
            <a:ext cx="955555"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270D9EF-9A27-4298-A60C-BB1D6B762E94}"/>
              </a:ext>
            </a:extLst>
          </p:cNvPr>
          <p:cNvSpPr txBox="1"/>
          <p:nvPr/>
        </p:nvSpPr>
        <p:spPr>
          <a:xfrm>
            <a:off x="5716955" y="4547291"/>
            <a:ext cx="754053" cy="276999"/>
          </a:xfrm>
          <a:prstGeom prst="rect">
            <a:avLst/>
          </a:prstGeom>
          <a:noFill/>
        </p:spPr>
        <p:txBody>
          <a:bodyPr wrap="none" rtlCol="0">
            <a:spAutoFit/>
          </a:bodyPr>
          <a:lstStyle/>
          <a:p>
            <a:r>
              <a:rPr lang="pl-PL" sz="1200" dirty="0"/>
              <a:t>Runs on</a:t>
            </a:r>
          </a:p>
        </p:txBody>
      </p:sp>
      <p:sp>
        <p:nvSpPr>
          <p:cNvPr id="42" name="TextBox 41">
            <a:extLst>
              <a:ext uri="{FF2B5EF4-FFF2-40B4-BE49-F238E27FC236}">
                <a16:creationId xmlns:a16="http://schemas.microsoft.com/office/drawing/2014/main" id="{AF4BCB25-8FFA-4494-8E0F-F147D9A931BC}"/>
              </a:ext>
            </a:extLst>
          </p:cNvPr>
          <p:cNvSpPr txBox="1"/>
          <p:nvPr/>
        </p:nvSpPr>
        <p:spPr>
          <a:xfrm>
            <a:off x="8073768" y="3180482"/>
            <a:ext cx="983411" cy="646331"/>
          </a:xfrm>
          <a:prstGeom prst="rect">
            <a:avLst/>
          </a:prstGeom>
          <a:noFill/>
        </p:spPr>
        <p:txBody>
          <a:bodyPr wrap="none" rtlCol="0">
            <a:spAutoFit/>
          </a:bodyPr>
          <a:lstStyle/>
          <a:p>
            <a:r>
              <a:rPr lang="pl-PL" sz="1200" dirty="0"/>
              <a:t>Is a </a:t>
            </a:r>
          </a:p>
          <a:p>
            <a:r>
              <a:rPr lang="pl-PL" sz="1200" dirty="0"/>
              <a:t>logical </a:t>
            </a:r>
          </a:p>
          <a:p>
            <a:r>
              <a:rPr lang="pl-PL" sz="1200" dirty="0"/>
              <a:t>grouping of</a:t>
            </a:r>
          </a:p>
        </p:txBody>
      </p:sp>
      <p:sp>
        <p:nvSpPr>
          <p:cNvPr id="43" name="TextBox 42">
            <a:extLst>
              <a:ext uri="{FF2B5EF4-FFF2-40B4-BE49-F238E27FC236}">
                <a16:creationId xmlns:a16="http://schemas.microsoft.com/office/drawing/2014/main" id="{C367D99A-B418-41C9-BD90-A22C262B13C2}"/>
              </a:ext>
            </a:extLst>
          </p:cNvPr>
          <p:cNvSpPr txBox="1"/>
          <p:nvPr/>
        </p:nvSpPr>
        <p:spPr>
          <a:xfrm>
            <a:off x="2855334" y="4039459"/>
            <a:ext cx="1022909" cy="646331"/>
          </a:xfrm>
          <a:prstGeom prst="rect">
            <a:avLst/>
          </a:prstGeom>
          <a:noFill/>
        </p:spPr>
        <p:txBody>
          <a:bodyPr wrap="none" rtlCol="0">
            <a:spAutoFit/>
          </a:bodyPr>
          <a:lstStyle/>
          <a:p>
            <a:r>
              <a:rPr lang="pl-PL" sz="1200" dirty="0"/>
              <a:t>Represents </a:t>
            </a:r>
          </a:p>
          <a:p>
            <a:r>
              <a:rPr lang="pl-PL" sz="1200" dirty="0"/>
              <a:t>data item(s)</a:t>
            </a:r>
          </a:p>
          <a:p>
            <a:r>
              <a:rPr lang="pl-PL" sz="1200" dirty="0"/>
              <a:t>stored in</a:t>
            </a:r>
          </a:p>
        </p:txBody>
      </p:sp>
      <p:grpSp>
        <p:nvGrpSpPr>
          <p:cNvPr id="48" name="Group 47">
            <a:extLst>
              <a:ext uri="{FF2B5EF4-FFF2-40B4-BE49-F238E27FC236}">
                <a16:creationId xmlns:a16="http://schemas.microsoft.com/office/drawing/2014/main" id="{A37D7CF3-9C55-4564-B551-A04085473C17}"/>
              </a:ext>
            </a:extLst>
          </p:cNvPr>
          <p:cNvGrpSpPr/>
          <p:nvPr/>
        </p:nvGrpSpPr>
        <p:grpSpPr>
          <a:xfrm>
            <a:off x="9057179" y="4848266"/>
            <a:ext cx="2860869" cy="1440160"/>
            <a:chOff x="8884693" y="4865811"/>
            <a:chExt cx="2860869" cy="1440160"/>
          </a:xfrm>
        </p:grpSpPr>
        <p:sp>
          <p:nvSpPr>
            <p:cNvPr id="45" name="Rectangle 44">
              <a:extLst>
                <a:ext uri="{FF2B5EF4-FFF2-40B4-BE49-F238E27FC236}">
                  <a16:creationId xmlns:a16="http://schemas.microsoft.com/office/drawing/2014/main" id="{27907AB2-196C-48F9-978F-6D5103762324}"/>
                </a:ext>
              </a:extLst>
            </p:cNvPr>
            <p:cNvSpPr/>
            <p:nvPr/>
          </p:nvSpPr>
          <p:spPr bwMode="auto">
            <a:xfrm>
              <a:off x="8884693" y="4865811"/>
              <a:ext cx="2860869" cy="1440160"/>
            </a:xfrm>
            <a:prstGeom prst="rect">
              <a:avLst/>
            </a:prstGeom>
            <a:noFill/>
            <a:ln w="31750" cmpd="sng">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2000" b="1" dirty="0">
                  <a:solidFill>
                    <a:schemeClr val="tx1">
                      <a:lumMod val="65000"/>
                      <a:lumOff val="35000"/>
                    </a:schemeClr>
                  </a:solidFill>
                </a:rPr>
                <a:t>Triggers</a:t>
              </a:r>
              <a:endParaRPr lang="pl-PL" sz="2000" b="1" dirty="0">
                <a:solidFill>
                  <a:schemeClr val="tx1">
                    <a:lumMod val="65000"/>
                    <a:lumOff val="35000"/>
                  </a:schemeClr>
                </a:solidFill>
              </a:endParaRPr>
            </a:p>
          </p:txBody>
        </p:sp>
        <p:sp>
          <p:nvSpPr>
            <p:cNvPr id="47" name="Lightning Bolt 46">
              <a:extLst>
                <a:ext uri="{FF2B5EF4-FFF2-40B4-BE49-F238E27FC236}">
                  <a16:creationId xmlns:a16="http://schemas.microsoft.com/office/drawing/2014/main" id="{F59A9499-6A08-4F13-B22C-D0E4A4E53006}"/>
                </a:ext>
              </a:extLst>
            </p:cNvPr>
            <p:cNvSpPr/>
            <p:nvPr/>
          </p:nvSpPr>
          <p:spPr>
            <a:xfrm>
              <a:off x="9066715" y="4980682"/>
              <a:ext cx="390144" cy="432048"/>
            </a:xfrm>
            <a:prstGeom prst="lightningBol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dirty="0"/>
            </a:p>
          </p:txBody>
        </p:sp>
      </p:grpSp>
    </p:spTree>
    <p:extLst>
      <p:ext uri="{BB962C8B-B14F-4D97-AF65-F5344CB8AC3E}">
        <p14:creationId xmlns:p14="http://schemas.microsoft.com/office/powerpoint/2010/main" val="373232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anim calcmode="lin" valueType="num">
                                      <p:cBhvr>
                                        <p:cTn id="41" dur="1000" fill="hold"/>
                                        <p:tgtEl>
                                          <p:spTgt spid="39"/>
                                        </p:tgtEl>
                                        <p:attrNameLst>
                                          <p:attrName>ppt_x</p:attrName>
                                        </p:attrNameLst>
                                      </p:cBhvr>
                                      <p:tavLst>
                                        <p:tav tm="0">
                                          <p:val>
                                            <p:strVal val="#ppt_x"/>
                                          </p:val>
                                        </p:tav>
                                        <p:tav tm="100000">
                                          <p:val>
                                            <p:strVal val="#ppt_x"/>
                                          </p:val>
                                        </p:tav>
                                      </p:tavLst>
                                    </p:anim>
                                    <p:anim calcmode="lin" valueType="num">
                                      <p:cBhvr>
                                        <p:cTn id="42" dur="100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anim calcmode="lin" valueType="num">
                                      <p:cBhvr>
                                        <p:cTn id="53" dur="1000" fill="hold"/>
                                        <p:tgtEl>
                                          <p:spTgt spid="35"/>
                                        </p:tgtEl>
                                        <p:attrNameLst>
                                          <p:attrName>ppt_x</p:attrName>
                                        </p:attrNameLst>
                                      </p:cBhvr>
                                      <p:tavLst>
                                        <p:tav tm="0">
                                          <p:val>
                                            <p:strVal val="#ppt_x"/>
                                          </p:val>
                                        </p:tav>
                                        <p:tav tm="100000">
                                          <p:val>
                                            <p:strVal val="#ppt_x"/>
                                          </p:val>
                                        </p:tav>
                                      </p:tavLst>
                                    </p:anim>
                                    <p:anim calcmode="lin" valueType="num">
                                      <p:cBhvr>
                                        <p:cTn id="54" dur="1000" fill="hold"/>
                                        <p:tgtEl>
                                          <p:spTgt spid="3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1000"/>
                                        <p:tgtEl>
                                          <p:spTgt spid="36"/>
                                        </p:tgtEl>
                                      </p:cBhvr>
                                    </p:animEffect>
                                    <p:anim calcmode="lin" valueType="num">
                                      <p:cBhvr>
                                        <p:cTn id="65" dur="1000" fill="hold"/>
                                        <p:tgtEl>
                                          <p:spTgt spid="36"/>
                                        </p:tgtEl>
                                        <p:attrNameLst>
                                          <p:attrName>ppt_x</p:attrName>
                                        </p:attrNameLst>
                                      </p:cBhvr>
                                      <p:tavLst>
                                        <p:tav tm="0">
                                          <p:val>
                                            <p:strVal val="#ppt_x"/>
                                          </p:val>
                                        </p:tav>
                                        <p:tav tm="100000">
                                          <p:val>
                                            <p:strVal val="#ppt_x"/>
                                          </p:val>
                                        </p:tav>
                                      </p:tavLst>
                                    </p:anim>
                                    <p:anim calcmode="lin" valueType="num">
                                      <p:cBhvr>
                                        <p:cTn id="66" dur="1000" fill="hold"/>
                                        <p:tgtEl>
                                          <p:spTgt spid="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1000"/>
                                        <p:tgtEl>
                                          <p:spTgt spid="37"/>
                                        </p:tgtEl>
                                      </p:cBhvr>
                                    </p:animEffect>
                                    <p:anim calcmode="lin" valueType="num">
                                      <p:cBhvr>
                                        <p:cTn id="70" dur="1000" fill="hold"/>
                                        <p:tgtEl>
                                          <p:spTgt spid="37"/>
                                        </p:tgtEl>
                                        <p:attrNameLst>
                                          <p:attrName>ppt_x</p:attrName>
                                        </p:attrNameLst>
                                      </p:cBhvr>
                                      <p:tavLst>
                                        <p:tav tm="0">
                                          <p:val>
                                            <p:strVal val="#ppt_x"/>
                                          </p:val>
                                        </p:tav>
                                        <p:tav tm="100000">
                                          <p:val>
                                            <p:strVal val="#ppt_x"/>
                                          </p:val>
                                        </p:tav>
                                      </p:tavLst>
                                    </p:anim>
                                    <p:anim calcmode="lin" valueType="num">
                                      <p:cBhvr>
                                        <p:cTn id="7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1000"/>
                                        <p:tgtEl>
                                          <p:spTgt spid="40"/>
                                        </p:tgtEl>
                                      </p:cBhvr>
                                    </p:animEffect>
                                    <p:anim calcmode="lin" valueType="num">
                                      <p:cBhvr>
                                        <p:cTn id="77" dur="1000" fill="hold"/>
                                        <p:tgtEl>
                                          <p:spTgt spid="40"/>
                                        </p:tgtEl>
                                        <p:attrNameLst>
                                          <p:attrName>ppt_x</p:attrName>
                                        </p:attrNameLst>
                                      </p:cBhvr>
                                      <p:tavLst>
                                        <p:tav tm="0">
                                          <p:val>
                                            <p:strVal val="#ppt_x"/>
                                          </p:val>
                                        </p:tav>
                                        <p:tav tm="100000">
                                          <p:val>
                                            <p:strVal val="#ppt_x"/>
                                          </p:val>
                                        </p:tav>
                                      </p:tavLst>
                                    </p:anim>
                                    <p:anim calcmode="lin" valueType="num">
                                      <p:cBhvr>
                                        <p:cTn id="78" dur="1000" fill="hold"/>
                                        <p:tgtEl>
                                          <p:spTgt spid="4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1000"/>
                                        <p:tgtEl>
                                          <p:spTgt spid="42"/>
                                        </p:tgtEl>
                                      </p:cBhvr>
                                    </p:animEffect>
                                    <p:anim calcmode="lin" valueType="num">
                                      <p:cBhvr>
                                        <p:cTn id="82" dur="1000" fill="hold"/>
                                        <p:tgtEl>
                                          <p:spTgt spid="42"/>
                                        </p:tgtEl>
                                        <p:attrNameLst>
                                          <p:attrName>ppt_x</p:attrName>
                                        </p:attrNameLst>
                                      </p:cBhvr>
                                      <p:tavLst>
                                        <p:tav tm="0">
                                          <p:val>
                                            <p:strVal val="#ppt_x"/>
                                          </p:val>
                                        </p:tav>
                                        <p:tav tm="100000">
                                          <p:val>
                                            <p:strVal val="#ppt_x"/>
                                          </p:val>
                                        </p:tav>
                                      </p:tavLst>
                                    </p:anim>
                                    <p:anim calcmode="lin" valueType="num">
                                      <p:cBhvr>
                                        <p:cTn id="83" dur="1000" fill="hold"/>
                                        <p:tgtEl>
                                          <p:spTgt spid="42"/>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1000"/>
                                        <p:tgtEl>
                                          <p:spTgt spid="48"/>
                                        </p:tgtEl>
                                      </p:cBhvr>
                                    </p:animEffect>
                                    <p:anim calcmode="lin" valueType="num">
                                      <p:cBhvr>
                                        <p:cTn id="94" dur="1000" fill="hold"/>
                                        <p:tgtEl>
                                          <p:spTgt spid="48"/>
                                        </p:tgtEl>
                                        <p:attrNameLst>
                                          <p:attrName>ppt_x</p:attrName>
                                        </p:attrNameLst>
                                      </p:cBhvr>
                                      <p:tavLst>
                                        <p:tav tm="0">
                                          <p:val>
                                            <p:strVal val="#ppt_x"/>
                                          </p:val>
                                        </p:tav>
                                        <p:tav tm="100000">
                                          <p:val>
                                            <p:strVal val="#ppt_x"/>
                                          </p:val>
                                        </p:tav>
                                      </p:tavLst>
                                    </p:anim>
                                    <p:anim calcmode="lin" valueType="num">
                                      <p:cBhvr>
                                        <p:cTn id="95"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EF942F"/>
                </a:solidFill>
                <a:latin typeface="Calibri Light" panose="020F0302020204030204"/>
                <a:ea typeface="+mj-ea"/>
                <a:cs typeface="+mj-cs"/>
              </a:rPr>
              <a:t>Azure Data Factory – Linked Services</a:t>
            </a:r>
            <a:endParaRPr lang="pl-PL" sz="4800" b="1" spc="-50" dirty="0">
              <a:solidFill>
                <a:srgbClr val="EF942F"/>
              </a:solidFill>
              <a:latin typeface="Calibri Light" panose="020F0302020204030204"/>
              <a:ea typeface="+mj-ea"/>
              <a:cs typeface="+mj-cs"/>
            </a:endParaRPr>
          </a:p>
        </p:txBody>
      </p:sp>
      <p:pic>
        <p:nvPicPr>
          <p:cNvPr id="3" name="Picture 2">
            <a:extLst>
              <a:ext uri="{FF2B5EF4-FFF2-40B4-BE49-F238E27FC236}">
                <a16:creationId xmlns:a16="http://schemas.microsoft.com/office/drawing/2014/main" id="{4A3CDD2B-B738-4812-BD6B-BA517EFCA29B}"/>
              </a:ext>
            </a:extLst>
          </p:cNvPr>
          <p:cNvPicPr>
            <a:picLocks noChangeAspect="1"/>
          </p:cNvPicPr>
          <p:nvPr/>
        </p:nvPicPr>
        <p:blipFill>
          <a:blip r:embed="rId3"/>
          <a:stretch>
            <a:fillRect/>
          </a:stretch>
        </p:blipFill>
        <p:spPr>
          <a:xfrm>
            <a:off x="1156505" y="1428535"/>
            <a:ext cx="5238750" cy="4572000"/>
          </a:xfrm>
          <a:prstGeom prst="rect">
            <a:avLst/>
          </a:prstGeom>
        </p:spPr>
      </p:pic>
      <p:pic>
        <p:nvPicPr>
          <p:cNvPr id="11" name="Picture 10">
            <a:extLst>
              <a:ext uri="{FF2B5EF4-FFF2-40B4-BE49-F238E27FC236}">
                <a16:creationId xmlns:a16="http://schemas.microsoft.com/office/drawing/2014/main" id="{B073EDE2-E010-42FA-A3EB-C87FD1343E1D}"/>
              </a:ext>
            </a:extLst>
          </p:cNvPr>
          <p:cNvPicPr>
            <a:picLocks noChangeAspect="1"/>
          </p:cNvPicPr>
          <p:nvPr/>
        </p:nvPicPr>
        <p:blipFill>
          <a:blip r:embed="rId4"/>
          <a:stretch>
            <a:fillRect/>
          </a:stretch>
        </p:blipFill>
        <p:spPr>
          <a:xfrm>
            <a:off x="4420238" y="2110783"/>
            <a:ext cx="5153025" cy="4219575"/>
          </a:xfrm>
          <a:prstGeom prst="rect">
            <a:avLst/>
          </a:prstGeom>
        </p:spPr>
      </p:pic>
      <p:pic>
        <p:nvPicPr>
          <p:cNvPr id="9" name="Picture 8">
            <a:extLst>
              <a:ext uri="{FF2B5EF4-FFF2-40B4-BE49-F238E27FC236}">
                <a16:creationId xmlns:a16="http://schemas.microsoft.com/office/drawing/2014/main" id="{7458A86A-FDEE-4BDD-80A3-774536E0A4D0}"/>
              </a:ext>
            </a:extLst>
          </p:cNvPr>
          <p:cNvPicPr>
            <a:picLocks noChangeAspect="1"/>
          </p:cNvPicPr>
          <p:nvPr/>
        </p:nvPicPr>
        <p:blipFill>
          <a:blip r:embed="rId5"/>
          <a:stretch>
            <a:fillRect/>
          </a:stretch>
        </p:blipFill>
        <p:spPr>
          <a:xfrm>
            <a:off x="7011038" y="3752850"/>
            <a:ext cx="5295900" cy="3105150"/>
          </a:xfrm>
          <a:prstGeom prst="rect">
            <a:avLst/>
          </a:prstGeom>
        </p:spPr>
      </p:pic>
      <p:sp>
        <p:nvSpPr>
          <p:cNvPr id="12" name="TextBox 11">
            <a:extLst>
              <a:ext uri="{FF2B5EF4-FFF2-40B4-BE49-F238E27FC236}">
                <a16:creationId xmlns:a16="http://schemas.microsoft.com/office/drawing/2014/main" id="{61427EBE-8B52-486A-AE26-5E0C381F52A9}"/>
              </a:ext>
            </a:extLst>
          </p:cNvPr>
          <p:cNvSpPr txBox="1"/>
          <p:nvPr/>
        </p:nvSpPr>
        <p:spPr>
          <a:xfrm>
            <a:off x="954791" y="3249342"/>
            <a:ext cx="10880927" cy="1323439"/>
          </a:xfrm>
          <a:prstGeom prst="rect">
            <a:avLst/>
          </a:prstGeom>
          <a:noFill/>
        </p:spPr>
        <p:txBody>
          <a:bodyPr wrap="none" rtlCol="0">
            <a:spAutoFit/>
          </a:bodyPr>
          <a:lstStyle/>
          <a:p>
            <a:r>
              <a:rPr lang="en-GB" sz="8000" b="1" dirty="0">
                <a:solidFill>
                  <a:srgbClr val="EF942F"/>
                </a:solidFill>
              </a:rPr>
              <a:t>More than 70 connectors</a:t>
            </a:r>
            <a:endParaRPr lang="pl-PL" sz="8000" b="1" dirty="0">
              <a:solidFill>
                <a:srgbClr val="EF942F"/>
              </a:solidFill>
            </a:endParaRPr>
          </a:p>
        </p:txBody>
      </p:sp>
    </p:spTree>
    <p:extLst>
      <p:ext uri="{BB962C8B-B14F-4D97-AF65-F5344CB8AC3E}">
        <p14:creationId xmlns:p14="http://schemas.microsoft.com/office/powerpoint/2010/main" val="155514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76E3C-AB8E-4911-A0DA-EBF6729C2196}"/>
              </a:ext>
            </a:extLst>
          </p:cNvPr>
          <p:cNvSpPr>
            <a:spLocks noGrp="1"/>
          </p:cNvSpPr>
          <p:nvPr>
            <p:ph type="body" sz="quarter" idx="13"/>
          </p:nvPr>
        </p:nvSpPr>
        <p:spPr>
          <a:xfrm>
            <a:off x="792127" y="857465"/>
            <a:ext cx="10385389" cy="957299"/>
          </a:xfrm>
        </p:spPr>
        <p:txBody>
          <a:bodyPr/>
          <a:lstStyle/>
          <a:p>
            <a:r>
              <a:rPr lang="en-GB" sz="4800" b="1" spc="-50" dirty="0">
                <a:solidFill>
                  <a:srgbClr val="EF942F"/>
                </a:solidFill>
                <a:latin typeface="Calibri Light" panose="020F0302020204030204"/>
                <a:ea typeface="+mj-ea"/>
                <a:cs typeface="+mj-cs"/>
              </a:rPr>
              <a:t>Azure Data Factory - </a:t>
            </a:r>
            <a:r>
              <a:rPr lang="pl-PL" sz="4800" b="1" spc="-50" dirty="0">
                <a:solidFill>
                  <a:srgbClr val="EF942F"/>
                </a:solidFill>
                <a:latin typeface="Calibri Light" panose="020F0302020204030204"/>
                <a:ea typeface="+mj-ea"/>
                <a:cs typeface="+mj-cs"/>
              </a:rPr>
              <a:t>Data activities</a:t>
            </a:r>
          </a:p>
        </p:txBody>
      </p:sp>
      <p:sp>
        <p:nvSpPr>
          <p:cNvPr id="4" name="Rectangle 3">
            <a:extLst>
              <a:ext uri="{FF2B5EF4-FFF2-40B4-BE49-F238E27FC236}">
                <a16:creationId xmlns:a16="http://schemas.microsoft.com/office/drawing/2014/main" id="{BE157A74-90B4-4A12-8ABE-980D3C1FAD14}"/>
              </a:ext>
            </a:extLst>
          </p:cNvPr>
          <p:cNvSpPr/>
          <p:nvPr/>
        </p:nvSpPr>
        <p:spPr>
          <a:xfrm>
            <a:off x="792127" y="2032269"/>
            <a:ext cx="6096000" cy="3614323"/>
          </a:xfrm>
          <a:prstGeom prst="rect">
            <a:avLst/>
          </a:prstGeom>
        </p:spPr>
        <p:txBody>
          <a:bodyPr>
            <a:spAutoFit/>
          </a:bodyPr>
          <a:lstStyle/>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movement activities : </a:t>
            </a:r>
            <a:r>
              <a:rPr lang="en-GB" sz="2000" b="1" dirty="0">
                <a:solidFill>
                  <a:srgbClr val="EF942F"/>
                </a:solidFill>
                <a:latin typeface="Euphemia"/>
              </a:rPr>
              <a:t>Copy Activity </a:t>
            </a:r>
          </a:p>
          <a:p>
            <a:pPr marL="342900" lvl="0" indent="-342900">
              <a:lnSpc>
                <a:spcPct val="90000"/>
              </a:lnSpc>
              <a:spcBef>
                <a:spcPts val="1400"/>
              </a:spcBef>
              <a:buFont typeface="Arial" panose="020B0604020202020204" pitchFamily="34" charset="0"/>
              <a:buChar char="•"/>
            </a:pPr>
            <a:r>
              <a:rPr lang="en-GB" sz="2400" dirty="0">
                <a:solidFill>
                  <a:srgbClr val="465562"/>
                </a:solidFill>
                <a:latin typeface="Euphemia"/>
              </a:rPr>
              <a:t>Data transformation activities :</a:t>
            </a:r>
          </a:p>
          <a:p>
            <a:pPr marL="708660" lvl="1" indent="-342900">
              <a:lnSpc>
                <a:spcPct val="90000"/>
              </a:lnSpc>
              <a:spcBef>
                <a:spcPts val="600"/>
              </a:spcBef>
              <a:buFont typeface="Arial" panose="020B0604020202020204" pitchFamily="34" charset="0"/>
              <a:buChar char="•"/>
            </a:pPr>
            <a:r>
              <a:rPr lang="en-GB" sz="2000" dirty="0">
                <a:solidFill>
                  <a:srgbClr val="465562"/>
                </a:solidFill>
                <a:latin typeface="Euphemia"/>
              </a:rPr>
              <a:t>HDInsight (Hive, Pig, MapReduce ,Hadoop Streaming ,Spark)</a:t>
            </a:r>
          </a:p>
          <a:p>
            <a:pPr marL="708660" lvl="1" indent="-342900">
              <a:lnSpc>
                <a:spcPct val="90000"/>
              </a:lnSpc>
              <a:spcBef>
                <a:spcPts val="600"/>
              </a:spcBef>
              <a:buFont typeface="Arial" panose="020B0604020202020204" pitchFamily="34" charset="0"/>
              <a:buChar char="•"/>
            </a:pPr>
            <a:r>
              <a:rPr lang="en-GB" sz="2000" b="1" dirty="0">
                <a:solidFill>
                  <a:srgbClr val="EF942F"/>
                </a:solidFill>
                <a:latin typeface="Euphemia"/>
              </a:rPr>
              <a:t>Databricks Notebooks (V2)</a:t>
            </a:r>
          </a:p>
          <a:p>
            <a:pPr marL="708660" lvl="1" indent="-342900">
              <a:lnSpc>
                <a:spcPct val="90000"/>
              </a:lnSpc>
              <a:spcBef>
                <a:spcPts val="600"/>
              </a:spcBef>
              <a:buFont typeface="Arial" panose="020B0604020202020204" pitchFamily="34" charset="0"/>
              <a:buChar char="•"/>
            </a:pPr>
            <a:r>
              <a:rPr lang="en-GB" sz="2000" b="1" dirty="0">
                <a:solidFill>
                  <a:srgbClr val="465562"/>
                </a:solidFill>
                <a:latin typeface="Euphemia"/>
              </a:rPr>
              <a:t>Machine Learning activities: Batch Execution and Update Resource (*)</a:t>
            </a:r>
          </a:p>
          <a:p>
            <a:pPr marL="708660" lvl="1" indent="-342900">
              <a:lnSpc>
                <a:spcPct val="90000"/>
              </a:lnSpc>
              <a:spcBef>
                <a:spcPts val="600"/>
              </a:spcBef>
              <a:buFont typeface="Arial" panose="020B0604020202020204" pitchFamily="34" charset="0"/>
              <a:buChar char="•"/>
            </a:pPr>
            <a:r>
              <a:rPr lang="en-GB" sz="2000" b="1" dirty="0">
                <a:solidFill>
                  <a:srgbClr val="EF942F"/>
                </a:solidFill>
                <a:latin typeface="Euphemia"/>
              </a:rPr>
              <a:t>Stored Procedure</a:t>
            </a:r>
          </a:p>
          <a:p>
            <a:pPr marL="708660" lvl="1" indent="-342900">
              <a:lnSpc>
                <a:spcPct val="90000"/>
              </a:lnSpc>
              <a:spcBef>
                <a:spcPts val="600"/>
              </a:spcBef>
              <a:buFont typeface="Arial" panose="020B0604020202020204" pitchFamily="34" charset="0"/>
              <a:buChar char="•"/>
            </a:pPr>
            <a:r>
              <a:rPr lang="en-GB" sz="2000" b="1" dirty="0">
                <a:solidFill>
                  <a:srgbClr val="EF942F"/>
                </a:solidFill>
                <a:latin typeface="Euphemia"/>
              </a:rPr>
              <a:t>Data Lake Analytics U-SQL</a:t>
            </a:r>
          </a:p>
          <a:p>
            <a:pPr marL="708660" lvl="1" indent="-342900">
              <a:lnSpc>
                <a:spcPct val="90000"/>
              </a:lnSpc>
              <a:spcBef>
                <a:spcPts val="600"/>
              </a:spcBef>
              <a:buFont typeface="Arial" panose="020B0604020202020204" pitchFamily="34" charset="0"/>
              <a:buChar char="•"/>
            </a:pPr>
            <a:r>
              <a:rPr lang="en-GB" sz="2000" dirty="0" err="1">
                <a:solidFill>
                  <a:srgbClr val="465562"/>
                </a:solidFill>
                <a:latin typeface="Euphemia"/>
              </a:rPr>
              <a:t>DotNet</a:t>
            </a:r>
            <a:r>
              <a:rPr lang="en-GB" sz="2000" dirty="0">
                <a:solidFill>
                  <a:srgbClr val="465562"/>
                </a:solidFill>
                <a:latin typeface="Euphemia"/>
              </a:rPr>
              <a:t> (</a:t>
            </a:r>
            <a:r>
              <a:rPr lang="en-GB" sz="2000" b="1" dirty="0">
                <a:solidFill>
                  <a:srgbClr val="EF942F"/>
                </a:solidFill>
                <a:latin typeface="Euphemia"/>
              </a:rPr>
              <a:t>Custom</a:t>
            </a:r>
            <a:r>
              <a:rPr lang="en-GB" sz="2000" dirty="0">
                <a:solidFill>
                  <a:srgbClr val="465562"/>
                </a:solidFill>
                <a:latin typeface="Euphemia"/>
              </a:rPr>
              <a:t>)</a:t>
            </a:r>
          </a:p>
        </p:txBody>
      </p:sp>
      <p:pic>
        <p:nvPicPr>
          <p:cNvPr id="5" name="Picture 4">
            <a:extLst>
              <a:ext uri="{FF2B5EF4-FFF2-40B4-BE49-F238E27FC236}">
                <a16:creationId xmlns:a16="http://schemas.microsoft.com/office/drawing/2014/main" id="{9231F993-B9B4-4269-987A-D09772DEA4A3}"/>
              </a:ext>
            </a:extLst>
          </p:cNvPr>
          <p:cNvPicPr>
            <a:picLocks noChangeAspect="1"/>
          </p:cNvPicPr>
          <p:nvPr/>
        </p:nvPicPr>
        <p:blipFill>
          <a:blip r:embed="rId5"/>
          <a:stretch>
            <a:fillRect/>
          </a:stretch>
        </p:blipFill>
        <p:spPr>
          <a:xfrm>
            <a:off x="7533823" y="1924404"/>
            <a:ext cx="2162175" cy="2790825"/>
          </a:xfrm>
          <a:prstGeom prst="rect">
            <a:avLst/>
          </a:prstGeom>
        </p:spPr>
      </p:pic>
      <p:pic>
        <p:nvPicPr>
          <p:cNvPr id="6" name="Picture 5">
            <a:extLst>
              <a:ext uri="{FF2B5EF4-FFF2-40B4-BE49-F238E27FC236}">
                <a16:creationId xmlns:a16="http://schemas.microsoft.com/office/drawing/2014/main" id="{D512C568-492F-481D-B484-FF5DFC8506C1}"/>
              </a:ext>
            </a:extLst>
          </p:cNvPr>
          <p:cNvPicPr>
            <a:picLocks noChangeAspect="1"/>
          </p:cNvPicPr>
          <p:nvPr/>
        </p:nvPicPr>
        <p:blipFill>
          <a:blip r:embed="rId6"/>
          <a:stretch>
            <a:fillRect/>
          </a:stretch>
        </p:blipFill>
        <p:spPr>
          <a:xfrm>
            <a:off x="9710286" y="4472406"/>
            <a:ext cx="2190750" cy="1800225"/>
          </a:xfrm>
          <a:prstGeom prst="rect">
            <a:avLst/>
          </a:prstGeom>
        </p:spPr>
      </p:pic>
      <p:pic>
        <p:nvPicPr>
          <p:cNvPr id="7" name="Picture 6">
            <a:extLst>
              <a:ext uri="{FF2B5EF4-FFF2-40B4-BE49-F238E27FC236}">
                <a16:creationId xmlns:a16="http://schemas.microsoft.com/office/drawing/2014/main" id="{469DA639-E09F-431F-BB4D-99F2CDD03376}"/>
              </a:ext>
            </a:extLst>
          </p:cNvPr>
          <p:cNvPicPr>
            <a:picLocks noChangeAspect="1"/>
          </p:cNvPicPr>
          <p:nvPr/>
        </p:nvPicPr>
        <p:blipFill>
          <a:blip r:embed="rId7"/>
          <a:stretch>
            <a:fillRect/>
          </a:stretch>
        </p:blipFill>
        <p:spPr>
          <a:xfrm>
            <a:off x="9710286" y="2168552"/>
            <a:ext cx="2143125" cy="1847850"/>
          </a:xfrm>
          <a:prstGeom prst="rect">
            <a:avLst/>
          </a:prstGeom>
        </p:spPr>
      </p:pic>
      <p:graphicFrame>
        <p:nvGraphicFramePr>
          <p:cNvPr id="8" name="Object 7">
            <a:extLst>
              <a:ext uri="{FF2B5EF4-FFF2-40B4-BE49-F238E27FC236}">
                <a16:creationId xmlns:a16="http://schemas.microsoft.com/office/drawing/2014/main" id="{AEAE4FC3-C875-4225-9A4E-CB910EAF4AF4}"/>
              </a:ext>
            </a:extLst>
          </p:cNvPr>
          <p:cNvGraphicFramePr>
            <a:graphicFrameLocks noChangeAspect="1"/>
          </p:cNvGraphicFramePr>
          <p:nvPr>
            <p:extLst>
              <p:ext uri="{D42A27DB-BD31-4B8C-83A1-F6EECF244321}">
                <p14:modId xmlns:p14="http://schemas.microsoft.com/office/powerpoint/2010/main" val="3786982399"/>
              </p:ext>
            </p:extLst>
          </p:nvPr>
        </p:nvGraphicFramePr>
        <p:xfrm>
          <a:off x="7533823" y="4824869"/>
          <a:ext cx="1858669" cy="1236607"/>
        </p:xfrm>
        <a:graphic>
          <a:graphicData uri="http://schemas.openxmlformats.org/presentationml/2006/ole">
            <mc:AlternateContent xmlns:mc="http://schemas.openxmlformats.org/markup-compatibility/2006">
              <mc:Choice xmlns:v="urn:schemas-microsoft-com:vml" Requires="v">
                <p:oleObj spid="_x0000_s2135" name="Bitmap Image" r:id="rId8" imgW="1569600" imgH="1044000" progId="Paint.Picture">
                  <p:embed/>
                </p:oleObj>
              </mc:Choice>
              <mc:Fallback>
                <p:oleObj name="Bitmap Image" r:id="rId8" imgW="1569600" imgH="1044000" progId="Paint.Picture">
                  <p:embed/>
                  <p:pic>
                    <p:nvPicPr>
                      <p:cNvPr id="0" name=""/>
                      <p:cNvPicPr/>
                      <p:nvPr/>
                    </p:nvPicPr>
                    <p:blipFill>
                      <a:blip r:embed="rId9"/>
                      <a:stretch>
                        <a:fillRect/>
                      </a:stretch>
                    </p:blipFill>
                    <p:spPr>
                      <a:xfrm>
                        <a:off x="7533823" y="4824869"/>
                        <a:ext cx="1858669" cy="1236607"/>
                      </a:xfrm>
                      <a:prstGeom prst="rect">
                        <a:avLst/>
                      </a:prstGeom>
                    </p:spPr>
                  </p:pic>
                </p:oleObj>
              </mc:Fallback>
            </mc:AlternateContent>
          </a:graphicData>
        </a:graphic>
      </p:graphicFrame>
    </p:spTree>
    <p:extLst>
      <p:ext uri="{BB962C8B-B14F-4D97-AF65-F5344CB8AC3E}">
        <p14:creationId xmlns:p14="http://schemas.microsoft.com/office/powerpoint/2010/main" val="85570918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6FEB1C-7B82-49A6-A799-F03EBBF04983}"/>
              </a:ext>
            </a:extLst>
          </p:cNvPr>
          <p:cNvSpPr>
            <a:spLocks noGrp="1"/>
          </p:cNvSpPr>
          <p:nvPr>
            <p:ph type="body" sz="quarter" idx="13"/>
          </p:nvPr>
        </p:nvSpPr>
        <p:spPr>
          <a:xfrm>
            <a:off x="792127" y="857465"/>
            <a:ext cx="10085139" cy="957299"/>
          </a:xfrm>
        </p:spPr>
        <p:txBody>
          <a:bodyPr/>
          <a:lstStyle/>
          <a:p>
            <a:r>
              <a:rPr lang="en-GB" sz="4800" b="1" spc="-50" dirty="0">
                <a:solidFill>
                  <a:srgbClr val="EF942F"/>
                </a:solidFill>
                <a:latin typeface="Calibri Light" panose="020F0302020204030204"/>
                <a:ea typeface="+mj-ea"/>
                <a:cs typeface="+mj-cs"/>
              </a:rPr>
              <a:t>Azure Data Factory - Control flow activities</a:t>
            </a:r>
          </a:p>
          <a:p>
            <a:endParaRPr lang="pl-PL" dirty="0"/>
          </a:p>
        </p:txBody>
      </p:sp>
      <p:sp>
        <p:nvSpPr>
          <p:cNvPr id="4" name="Rectangle 3">
            <a:extLst>
              <a:ext uri="{FF2B5EF4-FFF2-40B4-BE49-F238E27FC236}">
                <a16:creationId xmlns:a16="http://schemas.microsoft.com/office/drawing/2014/main" id="{F87F5D23-CF94-478B-BC33-231BB6DBC2EB}"/>
              </a:ext>
            </a:extLst>
          </p:cNvPr>
          <p:cNvSpPr/>
          <p:nvPr/>
        </p:nvSpPr>
        <p:spPr>
          <a:xfrm>
            <a:off x="973540" y="1988651"/>
            <a:ext cx="6096000" cy="3290131"/>
          </a:xfrm>
          <a:prstGeom prst="rect">
            <a:avLst/>
          </a:prstGeom>
        </p:spPr>
        <p:txBody>
          <a:bodyPr>
            <a:spAutoFit/>
          </a:bodyPr>
          <a:lstStyle/>
          <a:p>
            <a:pPr marL="708660" lvl="1" indent="-342900">
              <a:lnSpc>
                <a:spcPct val="90000"/>
              </a:lnSpc>
              <a:spcBef>
                <a:spcPts val="600"/>
              </a:spcBef>
              <a:buFont typeface="Arial" panose="020B0604020202020204" pitchFamily="34" charset="0"/>
              <a:buChar char="•"/>
            </a:pPr>
            <a:r>
              <a:rPr lang="en-US" sz="2400" b="1" dirty="0">
                <a:solidFill>
                  <a:srgbClr val="EF942F"/>
                </a:solidFill>
                <a:latin typeface="Euphemia"/>
              </a:rPr>
              <a:t>Execute Pipeline Activity</a:t>
            </a:r>
          </a:p>
          <a:p>
            <a:pPr marL="708660" lvl="1" indent="-342900">
              <a:lnSpc>
                <a:spcPct val="90000"/>
              </a:lnSpc>
              <a:spcBef>
                <a:spcPts val="600"/>
              </a:spcBef>
              <a:buFont typeface="Arial" panose="020B0604020202020204" pitchFamily="34" charset="0"/>
              <a:buChar char="•"/>
            </a:pPr>
            <a:r>
              <a:rPr lang="en-US" sz="2400" b="1" dirty="0" err="1">
                <a:solidFill>
                  <a:srgbClr val="EF942F"/>
                </a:solidFill>
                <a:latin typeface="Euphemia"/>
              </a:rPr>
              <a:t>ForEach</a:t>
            </a:r>
            <a:r>
              <a:rPr lang="en-US" sz="2400" b="1" dirty="0">
                <a:solidFill>
                  <a:srgbClr val="EF942F"/>
                </a:solidFill>
                <a:latin typeface="Euphemia"/>
              </a:rPr>
              <a:t> Activity</a:t>
            </a:r>
          </a:p>
          <a:p>
            <a:pPr marL="708660" lvl="1" indent="-342900">
              <a:lnSpc>
                <a:spcPct val="90000"/>
              </a:lnSpc>
              <a:spcBef>
                <a:spcPts val="600"/>
              </a:spcBef>
              <a:buFont typeface="Arial" panose="020B0604020202020204" pitchFamily="34" charset="0"/>
              <a:buChar char="•"/>
            </a:pPr>
            <a:r>
              <a:rPr lang="en-US" sz="2400" b="1" dirty="0">
                <a:solidFill>
                  <a:srgbClr val="EF942F"/>
                </a:solidFill>
                <a:latin typeface="Euphemia"/>
              </a:rPr>
              <a:t>Web Activity</a:t>
            </a:r>
          </a:p>
          <a:p>
            <a:pPr marL="708660" lvl="1" indent="-342900">
              <a:lnSpc>
                <a:spcPct val="90000"/>
              </a:lnSpc>
              <a:spcBef>
                <a:spcPts val="600"/>
              </a:spcBef>
              <a:buFont typeface="Arial" panose="020B0604020202020204" pitchFamily="34" charset="0"/>
              <a:buChar char="•"/>
            </a:pPr>
            <a:r>
              <a:rPr lang="en-US" sz="2400" b="1" dirty="0">
                <a:solidFill>
                  <a:srgbClr val="465562"/>
                </a:solidFill>
                <a:latin typeface="Euphemia"/>
              </a:rPr>
              <a:t>Lookup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Get Metadata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Until Activity</a:t>
            </a:r>
          </a:p>
          <a:p>
            <a:pPr marL="708660" lvl="1" indent="-342900">
              <a:lnSpc>
                <a:spcPct val="90000"/>
              </a:lnSpc>
              <a:spcBef>
                <a:spcPts val="600"/>
              </a:spcBef>
              <a:buFont typeface="Arial" panose="020B0604020202020204" pitchFamily="34" charset="0"/>
              <a:buChar char="•"/>
            </a:pPr>
            <a:r>
              <a:rPr lang="en-US" sz="2400" b="1" dirty="0">
                <a:solidFill>
                  <a:srgbClr val="EF942F"/>
                </a:solidFill>
                <a:latin typeface="Euphemia"/>
              </a:rPr>
              <a:t>If Condition Activity</a:t>
            </a:r>
          </a:p>
          <a:p>
            <a:pPr marL="708660" lvl="1" indent="-342900">
              <a:lnSpc>
                <a:spcPct val="90000"/>
              </a:lnSpc>
              <a:spcBef>
                <a:spcPts val="600"/>
              </a:spcBef>
              <a:buFont typeface="Arial" panose="020B0604020202020204" pitchFamily="34" charset="0"/>
              <a:buChar char="•"/>
            </a:pPr>
            <a:r>
              <a:rPr lang="en-US" sz="2400" dirty="0">
                <a:solidFill>
                  <a:srgbClr val="465562"/>
                </a:solidFill>
                <a:latin typeface="Euphemia"/>
              </a:rPr>
              <a:t>Wait Activity</a:t>
            </a:r>
            <a:endParaRPr lang="en-GB" sz="2400" dirty="0">
              <a:solidFill>
                <a:srgbClr val="465562"/>
              </a:solidFill>
              <a:latin typeface="Euphemia"/>
            </a:endParaRPr>
          </a:p>
        </p:txBody>
      </p:sp>
      <p:pic>
        <p:nvPicPr>
          <p:cNvPr id="5" name="Picture 4">
            <a:extLst>
              <a:ext uri="{FF2B5EF4-FFF2-40B4-BE49-F238E27FC236}">
                <a16:creationId xmlns:a16="http://schemas.microsoft.com/office/drawing/2014/main" id="{F917A8A8-1B47-4B69-85D0-2ED4B7753246}"/>
              </a:ext>
            </a:extLst>
          </p:cNvPr>
          <p:cNvPicPr>
            <a:picLocks noChangeAspect="1"/>
          </p:cNvPicPr>
          <p:nvPr/>
        </p:nvPicPr>
        <p:blipFill>
          <a:blip r:embed="rId2"/>
          <a:stretch>
            <a:fillRect/>
          </a:stretch>
        </p:blipFill>
        <p:spPr>
          <a:xfrm>
            <a:off x="6713523" y="2245700"/>
            <a:ext cx="1933575" cy="2019300"/>
          </a:xfrm>
          <a:prstGeom prst="rect">
            <a:avLst/>
          </a:prstGeom>
        </p:spPr>
      </p:pic>
      <p:pic>
        <p:nvPicPr>
          <p:cNvPr id="6" name="Picture 5">
            <a:extLst>
              <a:ext uri="{FF2B5EF4-FFF2-40B4-BE49-F238E27FC236}">
                <a16:creationId xmlns:a16="http://schemas.microsoft.com/office/drawing/2014/main" id="{6984EB5D-312C-41EB-81A4-7B2B45F3FB0C}"/>
              </a:ext>
            </a:extLst>
          </p:cNvPr>
          <p:cNvPicPr>
            <a:picLocks noChangeAspect="1"/>
          </p:cNvPicPr>
          <p:nvPr/>
        </p:nvPicPr>
        <p:blipFill>
          <a:blip r:embed="rId3"/>
          <a:stretch>
            <a:fillRect/>
          </a:stretch>
        </p:blipFill>
        <p:spPr>
          <a:xfrm>
            <a:off x="8886541" y="3633716"/>
            <a:ext cx="1990725" cy="2505075"/>
          </a:xfrm>
          <a:prstGeom prst="rect">
            <a:avLst/>
          </a:prstGeom>
        </p:spPr>
      </p:pic>
    </p:spTree>
    <p:extLst>
      <p:ext uri="{BB962C8B-B14F-4D97-AF65-F5344CB8AC3E}">
        <p14:creationId xmlns:p14="http://schemas.microsoft.com/office/powerpoint/2010/main" val="2633501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2B27FD-87D9-49F5-91EE-468877A65650}"/>
              </a:ext>
            </a:extLst>
          </p:cNvPr>
          <p:cNvSpPr>
            <a:spLocks noGrp="1"/>
          </p:cNvSpPr>
          <p:nvPr>
            <p:ph type="body" sz="quarter" idx="13"/>
          </p:nvPr>
        </p:nvSpPr>
        <p:spPr>
          <a:xfrm>
            <a:off x="792127" y="857465"/>
            <a:ext cx="9759927" cy="957299"/>
          </a:xfrm>
        </p:spPr>
        <p:txBody>
          <a:bodyPr/>
          <a:lstStyle/>
          <a:p>
            <a:r>
              <a:rPr lang="en-GB" b="1" spc="-50" dirty="0">
                <a:solidFill>
                  <a:srgbClr val="EF942F"/>
                </a:solidFill>
                <a:latin typeface="Calibri Light" panose="020F0302020204030204"/>
              </a:rPr>
              <a:t>Azure Data Factory – Web Activity</a:t>
            </a:r>
          </a:p>
          <a:p>
            <a:endParaRPr lang="pl-PL" dirty="0"/>
          </a:p>
          <a:p>
            <a:endParaRPr lang="pl-PL" dirty="0"/>
          </a:p>
        </p:txBody>
      </p:sp>
      <p:pic>
        <p:nvPicPr>
          <p:cNvPr id="6" name="Picture 5">
            <a:extLst>
              <a:ext uri="{FF2B5EF4-FFF2-40B4-BE49-F238E27FC236}">
                <a16:creationId xmlns:a16="http://schemas.microsoft.com/office/drawing/2014/main" id="{8A0C6037-3B25-4801-9F9A-C77E15A3C3D3}"/>
              </a:ext>
            </a:extLst>
          </p:cNvPr>
          <p:cNvPicPr>
            <a:picLocks noChangeAspect="1"/>
          </p:cNvPicPr>
          <p:nvPr/>
        </p:nvPicPr>
        <p:blipFill>
          <a:blip r:embed="rId2"/>
          <a:stretch>
            <a:fillRect/>
          </a:stretch>
        </p:blipFill>
        <p:spPr>
          <a:xfrm>
            <a:off x="1847647" y="1521972"/>
            <a:ext cx="9125153" cy="5429251"/>
          </a:xfrm>
          <a:prstGeom prst="rect">
            <a:avLst/>
          </a:prstGeom>
        </p:spPr>
      </p:pic>
      <p:sp>
        <p:nvSpPr>
          <p:cNvPr id="7" name="Rectangle 6">
            <a:extLst>
              <a:ext uri="{FF2B5EF4-FFF2-40B4-BE49-F238E27FC236}">
                <a16:creationId xmlns:a16="http://schemas.microsoft.com/office/drawing/2014/main" id="{CC562429-F007-4C68-93AA-3DF0111564FF}"/>
              </a:ext>
            </a:extLst>
          </p:cNvPr>
          <p:cNvSpPr/>
          <p:nvPr/>
        </p:nvSpPr>
        <p:spPr>
          <a:xfrm>
            <a:off x="550459" y="2694380"/>
            <a:ext cx="2779595" cy="1077218"/>
          </a:xfrm>
          <a:prstGeom prst="rect">
            <a:avLst/>
          </a:prstGeom>
        </p:spPr>
        <p:txBody>
          <a:bodyPr wrap="square">
            <a:spAutoFit/>
          </a:bodyPr>
          <a:lstStyle/>
          <a:p>
            <a:r>
              <a:rPr lang="en-US" sz="3200" b="1" dirty="0">
                <a:solidFill>
                  <a:schemeClr val="tx1">
                    <a:lumMod val="65000"/>
                    <a:lumOff val="35000"/>
                  </a:schemeClr>
                </a:solidFill>
                <a:latin typeface="SegoeUI-Bold"/>
              </a:rPr>
              <a:t>Rest API Calls </a:t>
            </a:r>
            <a:br>
              <a:rPr lang="en-US" sz="3200" dirty="0">
                <a:solidFill>
                  <a:schemeClr val="tx1">
                    <a:lumMod val="65000"/>
                    <a:lumOff val="35000"/>
                  </a:schemeClr>
                </a:solidFill>
              </a:rPr>
            </a:br>
            <a:endParaRPr lang="pl-PL" sz="3200" dirty="0">
              <a:solidFill>
                <a:schemeClr val="tx1">
                  <a:lumMod val="65000"/>
                  <a:lumOff val="35000"/>
                </a:schemeClr>
              </a:solidFill>
            </a:endParaRPr>
          </a:p>
        </p:txBody>
      </p:sp>
    </p:spTree>
    <p:extLst>
      <p:ext uri="{BB962C8B-B14F-4D97-AF65-F5344CB8AC3E}">
        <p14:creationId xmlns:p14="http://schemas.microsoft.com/office/powerpoint/2010/main" val="3035358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D8694B-44ED-4F10-A687-72C52B31FBAC}"/>
              </a:ext>
            </a:extLst>
          </p:cNvPr>
          <p:cNvSpPr>
            <a:spLocks noGrp="1"/>
          </p:cNvSpPr>
          <p:nvPr>
            <p:ph type="body" sz="quarter" idx="13"/>
          </p:nvPr>
        </p:nvSpPr>
        <p:spPr>
          <a:xfrm>
            <a:off x="792127" y="857465"/>
            <a:ext cx="9812183" cy="957299"/>
          </a:xfrm>
        </p:spPr>
        <p:txBody>
          <a:bodyPr/>
          <a:lstStyle/>
          <a:p>
            <a:r>
              <a:rPr lang="en-GB" b="1" spc="-50" dirty="0">
                <a:solidFill>
                  <a:srgbClr val="EF942F"/>
                </a:solidFill>
                <a:latin typeface="Calibri Light" panose="020F0302020204030204"/>
              </a:rPr>
              <a:t>Azure Data Factory – Web Activity Example</a:t>
            </a:r>
          </a:p>
          <a:p>
            <a:endParaRPr lang="pl-PL" dirty="0"/>
          </a:p>
        </p:txBody>
      </p:sp>
      <p:pic>
        <p:nvPicPr>
          <p:cNvPr id="3" name="Picture 2">
            <a:extLst>
              <a:ext uri="{FF2B5EF4-FFF2-40B4-BE49-F238E27FC236}">
                <a16:creationId xmlns:a16="http://schemas.microsoft.com/office/drawing/2014/main" id="{C6A3DC54-1F06-429C-BD1C-9BBC3E09A86A}"/>
              </a:ext>
            </a:extLst>
          </p:cNvPr>
          <p:cNvPicPr>
            <a:picLocks noChangeAspect="1"/>
          </p:cNvPicPr>
          <p:nvPr/>
        </p:nvPicPr>
        <p:blipFill>
          <a:blip r:embed="rId2"/>
          <a:stretch>
            <a:fillRect/>
          </a:stretch>
        </p:blipFill>
        <p:spPr>
          <a:xfrm>
            <a:off x="1540349" y="2043965"/>
            <a:ext cx="9995840" cy="4070232"/>
          </a:xfrm>
          <a:prstGeom prst="rect">
            <a:avLst/>
          </a:prstGeom>
        </p:spPr>
      </p:pic>
    </p:spTree>
    <p:extLst>
      <p:ext uri="{BB962C8B-B14F-4D97-AF65-F5344CB8AC3E}">
        <p14:creationId xmlns:p14="http://schemas.microsoft.com/office/powerpoint/2010/main" val="2456036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32458-D0BE-4A95-996F-9078C12CD6EA}"/>
              </a:ext>
            </a:extLst>
          </p:cNvPr>
          <p:cNvSpPr>
            <a:spLocks noGrp="1"/>
          </p:cNvSpPr>
          <p:nvPr>
            <p:ph type="body" sz="quarter" idx="13"/>
          </p:nvPr>
        </p:nvSpPr>
        <p:spPr>
          <a:xfrm>
            <a:off x="792127" y="857465"/>
            <a:ext cx="10671994" cy="957299"/>
          </a:xfrm>
        </p:spPr>
        <p:txBody>
          <a:bodyPr/>
          <a:lstStyle/>
          <a:p>
            <a:r>
              <a:rPr lang="en-GB" b="1" spc="-50" dirty="0">
                <a:solidFill>
                  <a:srgbClr val="EF942F"/>
                </a:solidFill>
                <a:latin typeface="Calibri Light" panose="020F0302020204030204"/>
              </a:rPr>
              <a:t>Azure Data Factory – </a:t>
            </a:r>
            <a:r>
              <a:rPr lang="en-GB" b="1" spc="-50" dirty="0" err="1">
                <a:solidFill>
                  <a:srgbClr val="EF942F"/>
                </a:solidFill>
                <a:latin typeface="Calibri Light" panose="020F0302020204030204"/>
              </a:rPr>
              <a:t>ForEach</a:t>
            </a:r>
            <a:endParaRPr lang="pl-PL" dirty="0"/>
          </a:p>
        </p:txBody>
      </p:sp>
      <p:pic>
        <p:nvPicPr>
          <p:cNvPr id="3" name="Picture 2">
            <a:extLst>
              <a:ext uri="{FF2B5EF4-FFF2-40B4-BE49-F238E27FC236}">
                <a16:creationId xmlns:a16="http://schemas.microsoft.com/office/drawing/2014/main" id="{543C3DC1-7344-4880-85AD-E069DDFE03F5}"/>
              </a:ext>
            </a:extLst>
          </p:cNvPr>
          <p:cNvPicPr>
            <a:picLocks noChangeAspect="1"/>
          </p:cNvPicPr>
          <p:nvPr/>
        </p:nvPicPr>
        <p:blipFill>
          <a:blip r:embed="rId3"/>
          <a:stretch>
            <a:fillRect/>
          </a:stretch>
        </p:blipFill>
        <p:spPr>
          <a:xfrm>
            <a:off x="1441900" y="1814764"/>
            <a:ext cx="10372725" cy="4943475"/>
          </a:xfrm>
          <a:prstGeom prst="rect">
            <a:avLst/>
          </a:prstGeom>
        </p:spPr>
      </p:pic>
      <p:sp>
        <p:nvSpPr>
          <p:cNvPr id="6" name="Rectangle 5">
            <a:extLst>
              <a:ext uri="{FF2B5EF4-FFF2-40B4-BE49-F238E27FC236}">
                <a16:creationId xmlns:a16="http://schemas.microsoft.com/office/drawing/2014/main" id="{14B7BA9A-2500-46D5-9669-8011E72227B8}"/>
              </a:ext>
            </a:extLst>
          </p:cNvPr>
          <p:cNvSpPr/>
          <p:nvPr/>
        </p:nvSpPr>
        <p:spPr>
          <a:xfrm>
            <a:off x="8957481" y="6173464"/>
            <a:ext cx="2506640" cy="584775"/>
          </a:xfrm>
          <a:prstGeom prst="rect">
            <a:avLst/>
          </a:prstGeom>
        </p:spPr>
        <p:txBody>
          <a:bodyPr wrap="square">
            <a:spAutoFit/>
          </a:bodyPr>
          <a:lstStyle/>
          <a:p>
            <a:r>
              <a:rPr lang="en-US" sz="3200" b="1" dirty="0">
                <a:solidFill>
                  <a:schemeClr val="tx1">
                    <a:lumMod val="65000"/>
                    <a:lumOff val="35000"/>
                  </a:schemeClr>
                </a:solidFill>
              </a:rPr>
              <a:t>Max 20 DOP</a:t>
            </a:r>
            <a:endParaRPr lang="pl-PL" sz="3200" b="1" dirty="0">
              <a:solidFill>
                <a:schemeClr val="tx1">
                  <a:lumMod val="65000"/>
                  <a:lumOff val="35000"/>
                </a:schemeClr>
              </a:solidFill>
            </a:endParaRPr>
          </a:p>
        </p:txBody>
      </p:sp>
    </p:spTree>
    <p:extLst>
      <p:ext uri="{BB962C8B-B14F-4D97-AF65-F5344CB8AC3E}">
        <p14:creationId xmlns:p14="http://schemas.microsoft.com/office/powerpoint/2010/main" val="1914213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BACC6F-9B83-4E3C-B3F1-1CBEBAD0BE77}"/>
              </a:ext>
            </a:extLst>
          </p:cNvPr>
          <p:cNvSpPr>
            <a:spLocks noGrp="1"/>
          </p:cNvSpPr>
          <p:nvPr>
            <p:ph type="body" sz="quarter" idx="13"/>
          </p:nvPr>
        </p:nvSpPr>
        <p:spPr>
          <a:xfrm>
            <a:off x="792127" y="857465"/>
            <a:ext cx="9743945" cy="957299"/>
          </a:xfrm>
        </p:spPr>
        <p:txBody>
          <a:bodyPr/>
          <a:lstStyle/>
          <a:p>
            <a:r>
              <a:rPr lang="en-GB" sz="4800" b="1" spc="-50" dirty="0">
                <a:solidFill>
                  <a:srgbClr val="EF942F"/>
                </a:solidFill>
                <a:latin typeface="Calibri Light" panose="020F0302020204030204"/>
                <a:ea typeface="+mj-ea"/>
                <a:cs typeface="+mj-cs"/>
              </a:rPr>
              <a:t>Azure Data Factory – What else ?</a:t>
            </a:r>
            <a:endParaRPr lang="pl-PL" sz="4800" b="1" spc="-50" dirty="0">
              <a:solidFill>
                <a:srgbClr val="EF942F"/>
              </a:solidFill>
              <a:latin typeface="Calibri Light" panose="020F0302020204030204"/>
              <a:ea typeface="+mj-ea"/>
              <a:cs typeface="+mj-cs"/>
            </a:endParaRPr>
          </a:p>
        </p:txBody>
      </p:sp>
      <p:sp>
        <p:nvSpPr>
          <p:cNvPr id="4" name="Rectangle 3">
            <a:extLst>
              <a:ext uri="{FF2B5EF4-FFF2-40B4-BE49-F238E27FC236}">
                <a16:creationId xmlns:a16="http://schemas.microsoft.com/office/drawing/2014/main" id="{9F8AF4E4-5284-44C5-9ACF-06D05F1E4302}"/>
              </a:ext>
            </a:extLst>
          </p:cNvPr>
          <p:cNvSpPr/>
          <p:nvPr/>
        </p:nvSpPr>
        <p:spPr>
          <a:xfrm>
            <a:off x="982447" y="2007330"/>
            <a:ext cx="5113553" cy="3539430"/>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0" cap="none" spc="0" normalizeH="0" baseline="0" noProof="0" dirty="0">
                <a:ln>
                  <a:noFill/>
                </a:ln>
                <a:solidFill>
                  <a:schemeClr val="tx1">
                    <a:lumMod val="65000"/>
                    <a:lumOff val="35000"/>
                  </a:schemeClr>
                </a:solidFill>
                <a:effectLst/>
                <a:uLnTx/>
                <a:uFillTx/>
                <a:latin typeface="Euphemia"/>
              </a:rPr>
              <a:t>Parameters</a:t>
            </a:r>
          </a:p>
          <a:p>
            <a:pPr marL="457200" lvl="0" indent="-457200">
              <a:buFont typeface="Arial" panose="020B0604020202020204" pitchFamily="34" charset="0"/>
              <a:buChar char="•"/>
            </a:pPr>
            <a:r>
              <a:rPr lang="en-US" sz="2800" b="1" kern="0" dirty="0">
                <a:solidFill>
                  <a:schemeClr val="tx1">
                    <a:lumMod val="65000"/>
                    <a:lumOff val="35000"/>
                  </a:schemeClr>
                </a:solidFill>
                <a:latin typeface="Euphemia"/>
              </a:rPr>
              <a:t>Expressions</a:t>
            </a:r>
          </a:p>
          <a:p>
            <a:pPr marL="914400" lvl="1" indent="-457200">
              <a:buFont typeface="Arial" panose="020B0604020202020204" pitchFamily="34" charset="0"/>
              <a:buChar char="•"/>
            </a:pPr>
            <a:r>
              <a:rPr lang="en-US" sz="2800" b="1" kern="0" dirty="0">
                <a:solidFill>
                  <a:srgbClr val="EF942F"/>
                </a:solidFill>
                <a:latin typeface="Euphemia"/>
              </a:rPr>
              <a:t>Dynamic Content</a:t>
            </a:r>
          </a:p>
          <a:p>
            <a:pPr marL="914400" lvl="1" indent="-457200">
              <a:buFont typeface="Arial" panose="020B0604020202020204" pitchFamily="34" charset="0"/>
              <a:buChar char="•"/>
            </a:pPr>
            <a:r>
              <a:rPr lang="en-US" sz="2800" b="1" kern="0" dirty="0">
                <a:solidFill>
                  <a:srgbClr val="EF942F"/>
                </a:solidFill>
                <a:latin typeface="Euphemia"/>
              </a:rPr>
              <a:t>Functions</a:t>
            </a:r>
          </a:p>
          <a:p>
            <a:pPr marL="457200" indent="-457200">
              <a:buFont typeface="Arial" panose="020B0604020202020204" pitchFamily="34" charset="0"/>
              <a:buChar char="•"/>
            </a:pPr>
            <a:r>
              <a:rPr lang="en-GB" sz="2800" b="1" kern="0" dirty="0">
                <a:solidFill>
                  <a:srgbClr val="EF942F"/>
                </a:solidFill>
                <a:latin typeface="Euphemia"/>
              </a:rPr>
              <a:t>Branching</a:t>
            </a:r>
            <a:r>
              <a:rPr lang="en-US" sz="2800" b="1" kern="0" dirty="0">
                <a:solidFill>
                  <a:srgbClr val="EF942F"/>
                </a:solidFill>
                <a:latin typeface="Euphemia"/>
              </a:rPr>
              <a:t> </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success</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failure</a:t>
            </a:r>
          </a:p>
          <a:p>
            <a:pPr marL="914400" lvl="1" indent="-457200">
              <a:buFont typeface="Arial" panose="020B0604020202020204" pitchFamily="34" charset="0"/>
              <a:buChar char="•"/>
            </a:pPr>
            <a:r>
              <a:rPr lang="pl-PL" sz="2800" b="1" kern="0" dirty="0">
                <a:solidFill>
                  <a:schemeClr val="tx1">
                    <a:lumMod val="65000"/>
                    <a:lumOff val="35000"/>
                  </a:schemeClr>
                </a:solidFill>
                <a:latin typeface="Euphemia"/>
              </a:rPr>
              <a:t>On completion</a:t>
            </a:r>
          </a:p>
        </p:txBody>
      </p:sp>
      <p:grpSp>
        <p:nvGrpSpPr>
          <p:cNvPr id="80" name="Group 79">
            <a:extLst>
              <a:ext uri="{FF2B5EF4-FFF2-40B4-BE49-F238E27FC236}">
                <a16:creationId xmlns:a16="http://schemas.microsoft.com/office/drawing/2014/main" id="{BD60182B-9A49-456C-BFC2-8708022E4C2E}"/>
              </a:ext>
            </a:extLst>
          </p:cNvPr>
          <p:cNvGrpSpPr/>
          <p:nvPr/>
        </p:nvGrpSpPr>
        <p:grpSpPr>
          <a:xfrm>
            <a:off x="4623150" y="2605848"/>
            <a:ext cx="7243616" cy="3820044"/>
            <a:chOff x="2303031" y="2564904"/>
            <a:chExt cx="7243616" cy="3820044"/>
          </a:xfrm>
        </p:grpSpPr>
        <p:grpSp>
          <p:nvGrpSpPr>
            <p:cNvPr id="60" name="Group 59">
              <a:extLst>
                <a:ext uri="{FF2B5EF4-FFF2-40B4-BE49-F238E27FC236}">
                  <a16:creationId xmlns:a16="http://schemas.microsoft.com/office/drawing/2014/main" id="{AD339308-3AC1-457E-8FA4-14E68B7EDD19}"/>
                </a:ext>
              </a:extLst>
            </p:cNvPr>
            <p:cNvGrpSpPr/>
            <p:nvPr/>
          </p:nvGrpSpPr>
          <p:grpSpPr>
            <a:xfrm>
              <a:off x="2303031" y="3786339"/>
              <a:ext cx="2860869" cy="1440160"/>
              <a:chOff x="2303031" y="3786339"/>
              <a:chExt cx="2860869" cy="1440160"/>
            </a:xfrm>
          </p:grpSpPr>
          <p:sp>
            <p:nvSpPr>
              <p:cNvPr id="61" name="Rectangle 60">
                <a:extLst>
                  <a:ext uri="{FF2B5EF4-FFF2-40B4-BE49-F238E27FC236}">
                    <a16:creationId xmlns:a16="http://schemas.microsoft.com/office/drawing/2014/main" id="{68CC9F1E-5E2C-424F-8B05-6FFFFFAEDCDC}"/>
                  </a:ext>
                </a:extLst>
              </p:cNvPr>
              <p:cNvSpPr/>
              <p:nvPr/>
            </p:nvSpPr>
            <p:spPr bwMode="auto">
              <a:xfrm>
                <a:off x="2303031" y="3786339"/>
                <a:ext cx="2860869" cy="14401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1</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(eg. Copy, Hive job,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pl-PL" sz="2000" b="1" i="0" u="none" strike="noStrike" kern="0" cap="none" spc="0" normalizeH="0" baseline="0" noProof="0" dirty="0">
                    <a:ln>
                      <a:noFill/>
                    </a:ln>
                    <a:solidFill>
                      <a:srgbClr val="465562"/>
                    </a:solidFill>
                    <a:effectLst/>
                    <a:uLnTx/>
                    <a:uFillTx/>
                    <a:latin typeface="Euphemia"/>
                    <a:ea typeface="+mn-ea"/>
                    <a:cs typeface="+mn-cs"/>
                  </a:rPr>
                  <a:t>SP, ADLA job)</a:t>
                </a: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2" name="Picture 61">
                <a:extLst>
                  <a:ext uri="{FF2B5EF4-FFF2-40B4-BE49-F238E27FC236}">
                    <a16:creationId xmlns:a16="http://schemas.microsoft.com/office/drawing/2014/main" id="{CAD7524B-8DA4-4117-8E51-4550D65FC8CD}"/>
                  </a:ext>
                </a:extLst>
              </p:cNvPr>
              <p:cNvPicPr>
                <a:picLocks noChangeAspect="1"/>
              </p:cNvPicPr>
              <p:nvPr/>
            </p:nvPicPr>
            <p:blipFill>
              <a:blip r:embed="rId3"/>
              <a:stretch>
                <a:fillRect/>
              </a:stretch>
            </p:blipFill>
            <p:spPr>
              <a:xfrm>
                <a:off x="2501968" y="3943374"/>
                <a:ext cx="363268" cy="363660"/>
              </a:xfrm>
              <a:prstGeom prst="rect">
                <a:avLst/>
              </a:prstGeom>
            </p:spPr>
          </p:pic>
        </p:grpSp>
        <p:grpSp>
          <p:nvGrpSpPr>
            <p:cNvPr id="63" name="Group 62">
              <a:extLst>
                <a:ext uri="{FF2B5EF4-FFF2-40B4-BE49-F238E27FC236}">
                  <a16:creationId xmlns:a16="http://schemas.microsoft.com/office/drawing/2014/main" id="{FCFD904E-9046-4ECF-B414-ED31BF2F269A}"/>
                </a:ext>
              </a:extLst>
            </p:cNvPr>
            <p:cNvGrpSpPr/>
            <p:nvPr/>
          </p:nvGrpSpPr>
          <p:grpSpPr>
            <a:xfrm>
              <a:off x="7462563" y="3935256"/>
              <a:ext cx="2084083" cy="1079340"/>
              <a:chOff x="2277988" y="4077072"/>
              <a:chExt cx="2300107" cy="1223356"/>
            </a:xfrm>
          </p:grpSpPr>
          <p:sp>
            <p:nvSpPr>
              <p:cNvPr id="64" name="Rectangle 63">
                <a:extLst>
                  <a:ext uri="{FF2B5EF4-FFF2-40B4-BE49-F238E27FC236}">
                    <a16:creationId xmlns:a16="http://schemas.microsoft.com/office/drawing/2014/main" id="{55AEFE8E-1AF5-428B-B3C1-6E3DCDB05B42}"/>
                  </a:ext>
                </a:extLst>
              </p:cNvPr>
              <p:cNvSpPr/>
              <p:nvPr/>
            </p:nvSpPr>
            <p:spPr bwMode="auto">
              <a:xfrm>
                <a:off x="2277988" y="4077072"/>
                <a:ext cx="2300107" cy="1223356"/>
              </a:xfrm>
              <a:prstGeom prst="rect">
                <a:avLst/>
              </a:prstGeom>
              <a:noFill/>
              <a:ln w="31750" cap="flat" cmpd="sng" algn="ctr">
                <a:solidFill>
                  <a:srgbClr val="0070C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3</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65" name="Picture 64">
                <a:extLst>
                  <a:ext uri="{FF2B5EF4-FFF2-40B4-BE49-F238E27FC236}">
                    <a16:creationId xmlns:a16="http://schemas.microsoft.com/office/drawing/2014/main" id="{C180ADCD-83A5-4447-98F2-3E8FBBCB61F2}"/>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6" name="Straight Arrow Connector 65">
              <a:extLst>
                <a:ext uri="{FF2B5EF4-FFF2-40B4-BE49-F238E27FC236}">
                  <a16:creationId xmlns:a16="http://schemas.microsoft.com/office/drawing/2014/main" id="{F556B89C-4E64-4F13-9376-C346776A3FAC}"/>
                </a:ext>
              </a:extLst>
            </p:cNvPr>
            <p:cNvCxnSpPr>
              <a:stCxn id="61" idx="3"/>
              <a:endCxn id="64" idx="1"/>
            </p:cNvCxnSpPr>
            <p:nvPr/>
          </p:nvCxnSpPr>
          <p:spPr>
            <a:xfrm flipV="1">
              <a:off x="5163900" y="4474926"/>
              <a:ext cx="2298663" cy="31493"/>
            </a:xfrm>
            <a:prstGeom prst="straightConnector1">
              <a:avLst/>
            </a:prstGeom>
            <a:noFill/>
            <a:ln w="38100" cap="flat" cmpd="sng" algn="ctr">
              <a:solidFill>
                <a:srgbClr val="0070C0"/>
              </a:solidFill>
              <a:prstDash val="solid"/>
              <a:miter lim="800000"/>
              <a:tailEnd type="triangle"/>
            </a:ln>
            <a:effectLst/>
          </p:spPr>
        </p:cxnSp>
        <p:grpSp>
          <p:nvGrpSpPr>
            <p:cNvPr id="67" name="Group 66">
              <a:extLst>
                <a:ext uri="{FF2B5EF4-FFF2-40B4-BE49-F238E27FC236}">
                  <a16:creationId xmlns:a16="http://schemas.microsoft.com/office/drawing/2014/main" id="{4440F104-D42B-484F-80D2-E2BC0AE3A701}"/>
                </a:ext>
              </a:extLst>
            </p:cNvPr>
            <p:cNvGrpSpPr/>
            <p:nvPr/>
          </p:nvGrpSpPr>
          <p:grpSpPr>
            <a:xfrm>
              <a:off x="5163900" y="2564904"/>
              <a:ext cx="4382747" cy="1941515"/>
              <a:chOff x="5163900" y="2564904"/>
              <a:chExt cx="4382747" cy="1941515"/>
            </a:xfrm>
          </p:grpSpPr>
          <p:grpSp>
            <p:nvGrpSpPr>
              <p:cNvPr id="68" name="Group 67">
                <a:extLst>
                  <a:ext uri="{FF2B5EF4-FFF2-40B4-BE49-F238E27FC236}">
                    <a16:creationId xmlns:a16="http://schemas.microsoft.com/office/drawing/2014/main" id="{A3E859A4-59E0-41F7-A5BA-3D9D2BAF9F82}"/>
                  </a:ext>
                </a:extLst>
              </p:cNvPr>
              <p:cNvGrpSpPr/>
              <p:nvPr/>
            </p:nvGrpSpPr>
            <p:grpSpPr>
              <a:xfrm>
                <a:off x="7462564" y="2564904"/>
                <a:ext cx="2084083" cy="1079340"/>
                <a:chOff x="2277988" y="4077072"/>
                <a:chExt cx="2300107" cy="1223356"/>
              </a:xfrm>
            </p:grpSpPr>
            <p:sp>
              <p:nvSpPr>
                <p:cNvPr id="71" name="Rectangle 70">
                  <a:extLst>
                    <a:ext uri="{FF2B5EF4-FFF2-40B4-BE49-F238E27FC236}">
                      <a16:creationId xmlns:a16="http://schemas.microsoft.com/office/drawing/2014/main" id="{4E003384-E2A5-4322-BC54-F323D946ADA5}"/>
                    </a:ext>
                  </a:extLst>
                </p:cNvPr>
                <p:cNvSpPr/>
                <p:nvPr/>
              </p:nvSpPr>
              <p:spPr bwMode="auto">
                <a:xfrm>
                  <a:off x="2277988" y="4077072"/>
                  <a:ext cx="2300107" cy="1223356"/>
                </a:xfrm>
                <a:prstGeom prst="rect">
                  <a:avLst/>
                </a:prstGeom>
                <a:noFill/>
                <a:ln w="31750" cap="flat" cmpd="sng" algn="ctr">
                  <a:solidFill>
                    <a:srgbClr val="B8D082">
                      <a:lumMod val="5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2</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2" name="Picture 71">
                  <a:extLst>
                    <a:ext uri="{FF2B5EF4-FFF2-40B4-BE49-F238E27FC236}">
                      <a16:creationId xmlns:a16="http://schemas.microsoft.com/office/drawing/2014/main" id="{DE03C17D-814E-4C10-92DC-61924B1B94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69" name="Straight Arrow Connector 68">
                <a:extLst>
                  <a:ext uri="{FF2B5EF4-FFF2-40B4-BE49-F238E27FC236}">
                    <a16:creationId xmlns:a16="http://schemas.microsoft.com/office/drawing/2014/main" id="{91580554-8661-442E-A5EF-EBA9988252BF}"/>
                  </a:ext>
                </a:extLst>
              </p:cNvPr>
              <p:cNvCxnSpPr>
                <a:cxnSpLocks/>
                <a:stCxn id="61" idx="3"/>
                <a:endCxn id="71" idx="1"/>
              </p:cNvCxnSpPr>
              <p:nvPr/>
            </p:nvCxnSpPr>
            <p:spPr>
              <a:xfrm flipV="1">
                <a:off x="5163900" y="3104574"/>
                <a:ext cx="2298664" cy="1401845"/>
              </a:xfrm>
              <a:prstGeom prst="straightConnector1">
                <a:avLst/>
              </a:prstGeom>
              <a:noFill/>
              <a:ln w="38100" cap="flat" cmpd="sng" algn="ctr">
                <a:solidFill>
                  <a:srgbClr val="B8D082">
                    <a:lumMod val="50000"/>
                  </a:srgbClr>
                </a:solidFill>
                <a:prstDash val="solid"/>
                <a:tailEnd type="triangle"/>
              </a:ln>
              <a:effectLst/>
            </p:spPr>
          </p:cxnSp>
          <p:sp>
            <p:nvSpPr>
              <p:cNvPr id="70" name="TextBox 69">
                <a:extLst>
                  <a:ext uri="{FF2B5EF4-FFF2-40B4-BE49-F238E27FC236}">
                    <a16:creationId xmlns:a16="http://schemas.microsoft.com/office/drawing/2014/main" id="{A6ABC659-9333-47D5-B43D-B221AC03BAD1}"/>
                  </a:ext>
                </a:extLst>
              </p:cNvPr>
              <p:cNvSpPr txBox="1"/>
              <p:nvPr/>
            </p:nvSpPr>
            <p:spPr>
              <a:xfrm>
                <a:off x="5665160" y="3351588"/>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success</a:t>
                </a:r>
                <a:endParaRPr kumimoji="0" lang="pl-PL" sz="1200" b="1" i="0" u="none" strike="noStrike" kern="0" cap="none" spc="0" normalizeH="0" baseline="0" noProof="0" dirty="0">
                  <a:ln>
                    <a:noFill/>
                  </a:ln>
                  <a:solidFill>
                    <a:srgbClr val="465562"/>
                  </a:solidFill>
                  <a:effectLst/>
                  <a:uLnTx/>
                  <a:uFillTx/>
                  <a:latin typeface="Euphemia"/>
                </a:endParaRPr>
              </a:p>
            </p:txBody>
          </p:sp>
        </p:grpSp>
        <p:grpSp>
          <p:nvGrpSpPr>
            <p:cNvPr id="73" name="Group 72">
              <a:extLst>
                <a:ext uri="{FF2B5EF4-FFF2-40B4-BE49-F238E27FC236}">
                  <a16:creationId xmlns:a16="http://schemas.microsoft.com/office/drawing/2014/main" id="{B92DD234-A68E-4107-B4CD-EFD812DD8650}"/>
                </a:ext>
              </a:extLst>
            </p:cNvPr>
            <p:cNvGrpSpPr/>
            <p:nvPr/>
          </p:nvGrpSpPr>
          <p:grpSpPr>
            <a:xfrm>
              <a:off x="5163900" y="4506419"/>
              <a:ext cx="4382746" cy="1878529"/>
              <a:chOff x="5163900" y="4506419"/>
              <a:chExt cx="4382746" cy="1878529"/>
            </a:xfrm>
          </p:grpSpPr>
          <p:grpSp>
            <p:nvGrpSpPr>
              <p:cNvPr id="74" name="Group 73">
                <a:extLst>
                  <a:ext uri="{FF2B5EF4-FFF2-40B4-BE49-F238E27FC236}">
                    <a16:creationId xmlns:a16="http://schemas.microsoft.com/office/drawing/2014/main" id="{2CD235F4-5E2A-4756-B331-A01A1D6D9BA2}"/>
                  </a:ext>
                </a:extLst>
              </p:cNvPr>
              <p:cNvGrpSpPr/>
              <p:nvPr/>
            </p:nvGrpSpPr>
            <p:grpSpPr>
              <a:xfrm>
                <a:off x="7462563" y="5305608"/>
                <a:ext cx="2084083" cy="1079340"/>
                <a:chOff x="2277988" y="4077072"/>
                <a:chExt cx="2300107" cy="1223356"/>
              </a:xfrm>
            </p:grpSpPr>
            <p:sp>
              <p:nvSpPr>
                <p:cNvPr id="77" name="Rectangle 76">
                  <a:extLst>
                    <a:ext uri="{FF2B5EF4-FFF2-40B4-BE49-F238E27FC236}">
                      <a16:creationId xmlns:a16="http://schemas.microsoft.com/office/drawing/2014/main" id="{8681FB00-058F-4966-AEFC-485B6B61808B}"/>
                    </a:ext>
                  </a:extLst>
                </p:cNvPr>
                <p:cNvSpPr/>
                <p:nvPr/>
              </p:nvSpPr>
              <p:spPr bwMode="auto">
                <a:xfrm>
                  <a:off x="2277988" y="4077072"/>
                  <a:ext cx="2300107" cy="1223356"/>
                </a:xfrm>
                <a:prstGeom prst="rect">
                  <a:avLst/>
                </a:prstGeom>
                <a:noFill/>
                <a:ln w="31750" cap="flat" cmpd="sng" algn="ctr">
                  <a:solidFill>
                    <a:srgbClr val="C0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2000" b="1" i="0" u="none" strike="noStrike" kern="0" cap="none" spc="0" normalizeH="0" baseline="0" noProof="0" dirty="0">
                      <a:ln>
                        <a:noFill/>
                      </a:ln>
                      <a:solidFill>
                        <a:srgbClr val="465562"/>
                      </a:solidFill>
                      <a:effectLst/>
                      <a:uLnTx/>
                      <a:uFillTx/>
                      <a:latin typeface="Euphemia"/>
                      <a:ea typeface="+mn-ea"/>
                      <a:cs typeface="+mn-cs"/>
                    </a:rPr>
                    <a:t>Activity 4</a:t>
                  </a:r>
                  <a:endParaRPr kumimoji="0" lang="pl-PL" sz="2000" b="1" i="0" u="none" strike="noStrike" kern="0" cap="none" spc="0" normalizeH="0" baseline="0" noProof="0" dirty="0">
                    <a:ln>
                      <a:noFill/>
                    </a:ln>
                    <a:solidFill>
                      <a:srgbClr val="465562"/>
                    </a:solidFill>
                    <a:effectLst/>
                    <a:uLnTx/>
                    <a:uFillTx/>
                    <a:latin typeface="Euphemia"/>
                    <a:ea typeface="+mn-ea"/>
                    <a:cs typeface="+mn-cs"/>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2000" b="1" i="0" u="none" strike="noStrike" kern="0" cap="none" spc="0" normalizeH="0" baseline="0" noProof="0" dirty="0">
                    <a:ln>
                      <a:noFill/>
                    </a:ln>
                    <a:solidFill>
                      <a:srgbClr val="465562"/>
                    </a:solidFill>
                    <a:effectLst/>
                    <a:uLnTx/>
                    <a:uFillTx/>
                    <a:latin typeface="Euphemia"/>
                    <a:ea typeface="+mn-ea"/>
                    <a:cs typeface="+mn-cs"/>
                  </a:endParaRPr>
                </a:p>
              </p:txBody>
            </p:sp>
            <p:pic>
              <p:nvPicPr>
                <p:cNvPr id="78" name="Picture 77">
                  <a:extLst>
                    <a:ext uri="{FF2B5EF4-FFF2-40B4-BE49-F238E27FC236}">
                      <a16:creationId xmlns:a16="http://schemas.microsoft.com/office/drawing/2014/main" id="{7E11248C-57B3-4777-B161-C2F10C0EE318}"/>
                    </a:ext>
                  </a:extLst>
                </p:cNvPr>
                <p:cNvPicPr>
                  <a:picLocks noChangeAspect="1"/>
                </p:cNvPicPr>
                <p:nvPr/>
              </p:nvPicPr>
              <p:blipFill>
                <a:blip r:embed="rId3"/>
                <a:stretch>
                  <a:fillRect/>
                </a:stretch>
              </p:blipFill>
              <p:spPr>
                <a:xfrm>
                  <a:off x="2417855" y="4185302"/>
                  <a:ext cx="363268" cy="363660"/>
                </a:xfrm>
                <a:prstGeom prst="rect">
                  <a:avLst/>
                </a:prstGeom>
                <a:solidFill>
                  <a:srgbClr val="FFFFFF"/>
                </a:solidFill>
                <a:ln w="12700" cap="flat" cmpd="sng" algn="ctr">
                  <a:solidFill>
                    <a:srgbClr val="FFFFFF"/>
                  </a:solidFill>
                  <a:prstDash val="solid"/>
                </a:ln>
                <a:effectLst/>
              </p:spPr>
            </p:pic>
          </p:grpSp>
          <p:cxnSp>
            <p:nvCxnSpPr>
              <p:cNvPr id="75" name="Straight Arrow Connector 74">
                <a:extLst>
                  <a:ext uri="{FF2B5EF4-FFF2-40B4-BE49-F238E27FC236}">
                    <a16:creationId xmlns:a16="http://schemas.microsoft.com/office/drawing/2014/main" id="{BF3706D8-4E9A-48FA-A0EE-2BA5CF1A9FF3}"/>
                  </a:ext>
                </a:extLst>
              </p:cNvPr>
              <p:cNvCxnSpPr>
                <a:stCxn id="61" idx="3"/>
                <a:endCxn id="77" idx="1"/>
              </p:cNvCxnSpPr>
              <p:nvPr/>
            </p:nvCxnSpPr>
            <p:spPr>
              <a:xfrm>
                <a:off x="5163900" y="4506419"/>
                <a:ext cx="2298663" cy="1338859"/>
              </a:xfrm>
              <a:prstGeom prst="straightConnector1">
                <a:avLst/>
              </a:prstGeom>
              <a:noFill/>
              <a:ln w="38100" cap="flat" cmpd="sng" algn="ctr">
                <a:solidFill>
                  <a:srgbClr val="C00000"/>
                </a:solidFill>
                <a:prstDash val="solid"/>
                <a:miter lim="800000"/>
                <a:tailEnd type="triangle"/>
              </a:ln>
              <a:effectLst/>
            </p:spPr>
          </p:cxnSp>
          <p:sp>
            <p:nvSpPr>
              <p:cNvPr id="76" name="TextBox 75">
                <a:extLst>
                  <a:ext uri="{FF2B5EF4-FFF2-40B4-BE49-F238E27FC236}">
                    <a16:creationId xmlns:a16="http://schemas.microsoft.com/office/drawing/2014/main" id="{F4889EDE-EDF4-4B5F-972D-A3EAE964C033}"/>
                  </a:ext>
                </a:extLst>
              </p:cNvPr>
              <p:cNvSpPr txBox="1"/>
              <p:nvPr/>
            </p:nvSpPr>
            <p:spPr>
              <a:xfrm>
                <a:off x="5665159" y="5337101"/>
                <a:ext cx="1296144" cy="258532"/>
              </a:xfrm>
              <a:prstGeom prst="rect">
                <a:avLst/>
              </a:prstGeom>
              <a:noFill/>
            </p:spPr>
            <p:txBody>
              <a:bodyPr wrap="square"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465562"/>
                    </a:solidFill>
                    <a:effectLst/>
                    <a:uLnTx/>
                    <a:uFillTx/>
                    <a:latin typeface="Euphemia"/>
                  </a:rPr>
                  <a:t>On failure</a:t>
                </a:r>
                <a:endParaRPr kumimoji="0" lang="pl-PL" sz="1200" b="1" i="0" u="none" strike="noStrike" kern="0" cap="none" spc="0" normalizeH="0" baseline="0" noProof="0" dirty="0">
                  <a:ln>
                    <a:noFill/>
                  </a:ln>
                  <a:solidFill>
                    <a:srgbClr val="465562"/>
                  </a:solidFill>
                  <a:effectLst/>
                  <a:uLnTx/>
                  <a:uFillTx/>
                  <a:latin typeface="Euphemia"/>
                </a:endParaRPr>
              </a:p>
            </p:txBody>
          </p:sp>
        </p:grpSp>
        <p:sp>
          <p:nvSpPr>
            <p:cNvPr id="79" name="TextBox 78">
              <a:extLst>
                <a:ext uri="{FF2B5EF4-FFF2-40B4-BE49-F238E27FC236}">
                  <a16:creationId xmlns:a16="http://schemas.microsoft.com/office/drawing/2014/main" id="{72EB137D-7D23-4EA5-9D22-3A44DDE2DC60}"/>
                </a:ext>
              </a:extLst>
            </p:cNvPr>
            <p:cNvSpPr txBox="1"/>
            <p:nvPr/>
          </p:nvSpPr>
          <p:spPr>
            <a:xfrm>
              <a:off x="5728782" y="4216394"/>
              <a:ext cx="1296144" cy="258532"/>
            </a:xfrm>
            <a:prstGeom prst="rect">
              <a:avLst/>
            </a:prstGeom>
            <a:noFill/>
          </p:spPr>
          <p:txBody>
            <a:bodyPr wrap="square" rtlCol="0">
              <a:spAutoFit/>
            </a:bodyPr>
            <a:lstStyle/>
            <a:p>
              <a:pPr>
                <a:lnSpc>
                  <a:spcPct val="90000"/>
                </a:lnSpc>
              </a:pPr>
              <a:r>
                <a:rPr lang="en-GB" sz="1200" b="1" dirty="0">
                  <a:solidFill>
                    <a:srgbClr val="465562"/>
                  </a:solidFill>
                  <a:latin typeface="Euphemia"/>
                </a:rPr>
                <a:t>On completion</a:t>
              </a:r>
              <a:endParaRPr lang="pl-PL" sz="1200" b="1" dirty="0">
                <a:solidFill>
                  <a:srgbClr val="465562"/>
                </a:solidFill>
                <a:latin typeface="Euphemia"/>
              </a:endParaRPr>
            </a:p>
          </p:txBody>
        </p:sp>
      </p:grpSp>
    </p:spTree>
    <p:extLst>
      <p:ext uri="{BB962C8B-B14F-4D97-AF65-F5344CB8AC3E}">
        <p14:creationId xmlns:p14="http://schemas.microsoft.com/office/powerpoint/2010/main" val="356845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581797-01CD-4459-AAA3-446F09A4F9F4}"/>
              </a:ext>
            </a:extLst>
          </p:cNvPr>
          <p:cNvSpPr>
            <a:spLocks noGrp="1"/>
          </p:cNvSpPr>
          <p:nvPr>
            <p:ph type="body" sz="quarter" idx="13"/>
          </p:nvPr>
        </p:nvSpPr>
        <p:spPr>
          <a:xfrm>
            <a:off x="792127" y="857465"/>
            <a:ext cx="8028023" cy="957299"/>
          </a:xfrm>
        </p:spPr>
        <p:txBody>
          <a:bodyPr/>
          <a:lstStyle/>
          <a:p>
            <a:r>
              <a:rPr lang="en-GB" b="1" dirty="0">
                <a:solidFill>
                  <a:srgbClr val="EF942F"/>
                </a:solidFill>
              </a:rPr>
              <a:t>163 Zetta bytes </a:t>
            </a:r>
            <a:r>
              <a:rPr lang="en-GB" b="1" dirty="0">
                <a:solidFill>
                  <a:schemeClr val="tx1">
                    <a:lumMod val="65000"/>
                    <a:lumOff val="35000"/>
                  </a:schemeClr>
                </a:solidFill>
              </a:rPr>
              <a:t>by 2025</a:t>
            </a:r>
            <a:endParaRPr lang="pl-PL" dirty="0"/>
          </a:p>
          <a:p>
            <a:endParaRPr lang="pl-PL" dirty="0"/>
          </a:p>
        </p:txBody>
      </p:sp>
      <p:sp>
        <p:nvSpPr>
          <p:cNvPr id="3" name="Content Placeholder 2">
            <a:extLst>
              <a:ext uri="{FF2B5EF4-FFF2-40B4-BE49-F238E27FC236}">
                <a16:creationId xmlns:a16="http://schemas.microsoft.com/office/drawing/2014/main" id="{14A8AD36-B892-41C5-B810-4CDEA15EAC8B}"/>
              </a:ext>
            </a:extLst>
          </p:cNvPr>
          <p:cNvSpPr txBox="1">
            <a:spLocks/>
          </p:cNvSpPr>
          <p:nvPr/>
        </p:nvSpPr>
        <p:spPr>
          <a:xfrm>
            <a:off x="1341473" y="1772153"/>
            <a:ext cx="10058400" cy="43351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b="1" dirty="0">
                <a:solidFill>
                  <a:srgbClr val="EF942F"/>
                </a:solidFill>
              </a:rPr>
              <a:t>163 Zetta bytes =</a:t>
            </a:r>
          </a:p>
          <a:p>
            <a:pPr marL="0" indent="0">
              <a:buNone/>
            </a:pPr>
            <a:r>
              <a:rPr lang="en-GB" b="1" dirty="0">
                <a:solidFill>
                  <a:schemeClr val="tx1">
                    <a:lumMod val="65000"/>
                    <a:lumOff val="35000"/>
                  </a:schemeClr>
                </a:solidFill>
              </a:rPr>
              <a:t>	 163</a:t>
            </a:r>
            <a:r>
              <a:rPr lang="pl-PL" b="1" dirty="0">
                <a:solidFill>
                  <a:schemeClr val="tx1">
                    <a:lumMod val="65000"/>
                    <a:lumOff val="35000"/>
                  </a:schemeClr>
                </a:solidFill>
              </a:rPr>
              <a:t> 000 000 000 000 000 000 000</a:t>
            </a:r>
            <a:r>
              <a:rPr lang="en-GB" b="1" dirty="0">
                <a:solidFill>
                  <a:schemeClr val="tx1">
                    <a:lumMod val="65000"/>
                    <a:lumOff val="35000"/>
                  </a:schemeClr>
                </a:solidFill>
              </a:rPr>
              <a:t> bytes</a:t>
            </a:r>
          </a:p>
          <a:p>
            <a:pPr marL="0" indent="0">
              <a:buNone/>
            </a:pPr>
            <a:r>
              <a:rPr lang="en-GB" b="1" dirty="0">
                <a:solidFill>
                  <a:schemeClr val="tx1">
                    <a:lumMod val="65000"/>
                    <a:lumOff val="35000"/>
                  </a:schemeClr>
                </a:solidFill>
              </a:rPr>
              <a:t>	 163 *2</a:t>
            </a:r>
            <a:r>
              <a:rPr lang="en-GB" b="1" baseline="30000" dirty="0">
                <a:solidFill>
                  <a:schemeClr val="tx1">
                    <a:lumMod val="65000"/>
                    <a:lumOff val="35000"/>
                  </a:schemeClr>
                </a:solidFill>
              </a:rPr>
              <a:t>70 </a:t>
            </a:r>
            <a:r>
              <a:rPr lang="en-GB" b="1" dirty="0">
                <a:solidFill>
                  <a:schemeClr val="tx1">
                    <a:lumMod val="65000"/>
                    <a:lumOff val="35000"/>
                  </a:schemeClr>
                </a:solidFill>
              </a:rPr>
              <a:t>bytes</a:t>
            </a:r>
            <a:r>
              <a:rPr lang="en-GB" b="1" baseline="30000" dirty="0"/>
              <a:t>  	</a:t>
            </a:r>
            <a:r>
              <a:rPr lang="en-GB" b="1" dirty="0">
                <a:solidFill>
                  <a:schemeClr val="tx1">
                    <a:lumMod val="65000"/>
                    <a:lumOff val="35000"/>
                  </a:schemeClr>
                </a:solidFill>
              </a:rPr>
              <a:t>163 *</a:t>
            </a:r>
            <a:r>
              <a:rPr lang="en-GB" dirty="0"/>
              <a:t> </a:t>
            </a:r>
            <a:r>
              <a:rPr lang="en-GB" b="1" dirty="0">
                <a:solidFill>
                  <a:schemeClr val="tx1">
                    <a:lumMod val="65000"/>
                    <a:lumOff val="35000"/>
                  </a:schemeClr>
                </a:solidFill>
              </a:rPr>
              <a:t>1024</a:t>
            </a:r>
            <a:r>
              <a:rPr lang="en-GB" b="1" baseline="30000" dirty="0">
                <a:solidFill>
                  <a:schemeClr val="tx1">
                    <a:lumMod val="65000"/>
                    <a:lumOff val="35000"/>
                  </a:schemeClr>
                </a:solidFill>
              </a:rPr>
              <a:t>7 </a:t>
            </a:r>
            <a:r>
              <a:rPr lang="en-GB" b="1" dirty="0">
                <a:solidFill>
                  <a:schemeClr val="tx1">
                    <a:lumMod val="65000"/>
                    <a:lumOff val="35000"/>
                  </a:schemeClr>
                </a:solidFill>
              </a:rPr>
              <a:t>bytes</a:t>
            </a:r>
            <a:r>
              <a:rPr lang="en-GB" sz="3600" b="1" baseline="30000" dirty="0"/>
              <a:t> </a:t>
            </a:r>
          </a:p>
          <a:p>
            <a:pPr marL="0" indent="0">
              <a:buNone/>
            </a:pPr>
            <a:r>
              <a:rPr lang="en-GB" b="1" dirty="0">
                <a:solidFill>
                  <a:schemeClr val="tx1">
                    <a:lumMod val="65000"/>
                    <a:lumOff val="35000"/>
                  </a:schemeClr>
                </a:solidFill>
              </a:rPr>
              <a:t> 	 If 1 bytes =  One grain of rice </a:t>
            </a:r>
          </a:p>
          <a:p>
            <a:pPr marL="0" indent="0">
              <a:buNone/>
            </a:pPr>
            <a:r>
              <a:rPr lang="en-GB" sz="2600" b="1" dirty="0">
                <a:solidFill>
                  <a:schemeClr val="tx1">
                    <a:lumMod val="65000"/>
                    <a:lumOff val="35000"/>
                  </a:schemeClr>
                </a:solidFill>
              </a:rPr>
              <a:t>		then </a:t>
            </a:r>
            <a:r>
              <a:rPr lang="en-GB" sz="2600" b="1" dirty="0">
                <a:solidFill>
                  <a:srgbClr val="D97B20"/>
                </a:solidFill>
              </a:rPr>
              <a:t> </a:t>
            </a:r>
            <a:r>
              <a:rPr lang="en-GB" sz="2600" b="1" dirty="0">
                <a:solidFill>
                  <a:srgbClr val="EF942F"/>
                </a:solidFill>
              </a:rPr>
              <a:t>Zetta byte </a:t>
            </a:r>
            <a:r>
              <a:rPr lang="en-GB" sz="2600" b="1" dirty="0">
                <a:solidFill>
                  <a:schemeClr val="tx1">
                    <a:lumMod val="65000"/>
                    <a:lumOff val="35000"/>
                  </a:schemeClr>
                </a:solidFill>
              </a:rPr>
              <a:t>=  Fills the Pacific Ocean</a:t>
            </a:r>
          </a:p>
          <a:p>
            <a:pPr marL="0" indent="0">
              <a:buNone/>
            </a:pPr>
            <a:r>
              <a:rPr lang="en-GB" dirty="0"/>
              <a:t>	 </a:t>
            </a:r>
            <a:r>
              <a:rPr lang="en-GB" b="1" dirty="0">
                <a:solidFill>
                  <a:schemeClr val="tx1">
                    <a:lumMod val="65000"/>
                    <a:lumOff val="35000"/>
                  </a:schemeClr>
                </a:solidFill>
              </a:rPr>
              <a:t>Watching the Netflix catalogue </a:t>
            </a:r>
          </a:p>
          <a:p>
            <a:pPr marL="0" indent="0">
              <a:buNone/>
            </a:pPr>
            <a:r>
              <a:rPr lang="en-GB" b="1" dirty="0">
                <a:solidFill>
                  <a:schemeClr val="tx1">
                    <a:lumMod val="65000"/>
                    <a:lumOff val="35000"/>
                  </a:schemeClr>
                </a:solidFill>
              </a:rPr>
              <a:t>		</a:t>
            </a:r>
            <a:r>
              <a:rPr lang="en-GB" b="1" dirty="0">
                <a:solidFill>
                  <a:srgbClr val="EF942F"/>
                </a:solidFill>
              </a:rPr>
              <a:t>489 million times </a:t>
            </a:r>
            <a:endParaRPr lang="pl-PL" b="1" dirty="0">
              <a:solidFill>
                <a:srgbClr val="EF942F"/>
              </a:solidFill>
            </a:endParaRPr>
          </a:p>
          <a:p>
            <a:endParaRPr lang="pl-PL" sz="3600" dirty="0"/>
          </a:p>
        </p:txBody>
      </p:sp>
    </p:spTree>
    <p:extLst>
      <p:ext uri="{BB962C8B-B14F-4D97-AF65-F5344CB8AC3E}">
        <p14:creationId xmlns:p14="http://schemas.microsoft.com/office/powerpoint/2010/main" val="420001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9DCD33-BB16-4850-94D7-6842333E5C55}"/>
              </a:ext>
            </a:extLst>
          </p:cNvPr>
          <p:cNvSpPr>
            <a:spLocks noGrp="1"/>
          </p:cNvSpPr>
          <p:nvPr>
            <p:ph type="body" sz="quarter" idx="13"/>
          </p:nvPr>
        </p:nvSpPr>
        <p:spPr>
          <a:xfrm>
            <a:off x="792127" y="857465"/>
            <a:ext cx="9439275" cy="957299"/>
          </a:xfrm>
        </p:spPr>
        <p:txBody>
          <a:bodyPr/>
          <a:lstStyle/>
          <a:p>
            <a:r>
              <a:rPr lang="en-GB" b="1" spc="-50" dirty="0">
                <a:solidFill>
                  <a:srgbClr val="EF942F"/>
                </a:solidFill>
                <a:latin typeface="Calibri Light" panose="020F0302020204030204"/>
              </a:rPr>
              <a:t>Azure Data Factory –Branching </a:t>
            </a:r>
            <a:endParaRPr lang="pl-PL" dirty="0"/>
          </a:p>
        </p:txBody>
      </p:sp>
      <p:pic>
        <p:nvPicPr>
          <p:cNvPr id="3" name="Picture 2">
            <a:extLst>
              <a:ext uri="{FF2B5EF4-FFF2-40B4-BE49-F238E27FC236}">
                <a16:creationId xmlns:a16="http://schemas.microsoft.com/office/drawing/2014/main" id="{923508AA-3256-4245-B39B-6654DA58C87F}"/>
              </a:ext>
            </a:extLst>
          </p:cNvPr>
          <p:cNvPicPr>
            <a:picLocks noChangeAspect="1"/>
          </p:cNvPicPr>
          <p:nvPr/>
        </p:nvPicPr>
        <p:blipFill>
          <a:blip r:embed="rId4"/>
          <a:stretch>
            <a:fillRect/>
          </a:stretch>
        </p:blipFill>
        <p:spPr>
          <a:xfrm>
            <a:off x="1813090" y="2798786"/>
            <a:ext cx="9439275" cy="2952750"/>
          </a:xfrm>
          <a:prstGeom prst="rect">
            <a:avLst/>
          </a:prstGeom>
        </p:spPr>
      </p:pic>
      <p:graphicFrame>
        <p:nvGraphicFramePr>
          <p:cNvPr id="4" name="Object 3">
            <a:extLst>
              <a:ext uri="{FF2B5EF4-FFF2-40B4-BE49-F238E27FC236}">
                <a16:creationId xmlns:a16="http://schemas.microsoft.com/office/drawing/2014/main" id="{684B4A96-9C2E-4D7D-AB6F-72B117D38A03}"/>
              </a:ext>
            </a:extLst>
          </p:cNvPr>
          <p:cNvGraphicFramePr>
            <a:graphicFrameLocks noChangeAspect="1"/>
          </p:cNvGraphicFramePr>
          <p:nvPr>
            <p:extLst>
              <p:ext uri="{D42A27DB-BD31-4B8C-83A1-F6EECF244321}">
                <p14:modId xmlns:p14="http://schemas.microsoft.com/office/powerpoint/2010/main" val="3417293364"/>
              </p:ext>
            </p:extLst>
          </p:nvPr>
        </p:nvGraphicFramePr>
        <p:xfrm>
          <a:off x="939635" y="1997204"/>
          <a:ext cx="3984625" cy="1363663"/>
        </p:xfrm>
        <a:graphic>
          <a:graphicData uri="http://schemas.openxmlformats.org/presentationml/2006/ole">
            <mc:AlternateContent xmlns:mc="http://schemas.openxmlformats.org/markup-compatibility/2006">
              <mc:Choice xmlns:v="urn:schemas-microsoft-com:vml" Requires="v">
                <p:oleObj spid="_x0000_s3128" name="Bitmap Image" r:id="rId5" imgW="3985200" imgH="1364040" progId="Paint.Picture">
                  <p:embed/>
                </p:oleObj>
              </mc:Choice>
              <mc:Fallback>
                <p:oleObj name="Bitmap Image" r:id="rId5" imgW="3985200" imgH="1364040" progId="Paint.Picture">
                  <p:embed/>
                  <p:pic>
                    <p:nvPicPr>
                      <p:cNvPr id="0" name=""/>
                      <p:cNvPicPr/>
                      <p:nvPr/>
                    </p:nvPicPr>
                    <p:blipFill>
                      <a:blip r:embed="rId6"/>
                      <a:stretch>
                        <a:fillRect/>
                      </a:stretch>
                    </p:blipFill>
                    <p:spPr>
                      <a:xfrm>
                        <a:off x="939635" y="1997204"/>
                        <a:ext cx="3984625" cy="1363663"/>
                      </a:xfrm>
                      <a:prstGeom prst="rect">
                        <a:avLst/>
                      </a:prstGeom>
                    </p:spPr>
                  </p:pic>
                </p:oleObj>
              </mc:Fallback>
            </mc:AlternateContent>
          </a:graphicData>
        </a:graphic>
      </p:graphicFrame>
    </p:spTree>
    <p:extLst>
      <p:ext uri="{BB962C8B-B14F-4D97-AF65-F5344CB8AC3E}">
        <p14:creationId xmlns:p14="http://schemas.microsoft.com/office/powerpoint/2010/main" val="1142819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4C906F-1D29-4312-BB35-502983C35A65}"/>
              </a:ext>
            </a:extLst>
          </p:cNvPr>
          <p:cNvSpPr>
            <a:spLocks noGrp="1"/>
          </p:cNvSpPr>
          <p:nvPr>
            <p:ph type="body" sz="quarter" idx="13"/>
          </p:nvPr>
        </p:nvSpPr>
        <p:spPr>
          <a:xfrm>
            <a:off x="792127" y="857465"/>
            <a:ext cx="10890357" cy="957299"/>
          </a:xfrm>
        </p:spPr>
        <p:txBody>
          <a:bodyPr/>
          <a:lstStyle/>
          <a:p>
            <a:r>
              <a:rPr lang="pl-PL" sz="4800" b="1" spc="-50" dirty="0">
                <a:solidFill>
                  <a:srgbClr val="EF942F"/>
                </a:solidFill>
                <a:latin typeface="Calibri Light" panose="020F0302020204030204"/>
                <a:ea typeface="+mj-ea"/>
                <a:cs typeface="+mj-cs"/>
              </a:rPr>
              <a:t>Integration runtime</a:t>
            </a:r>
            <a:r>
              <a:rPr lang="en-GB" sz="4800" b="1" spc="-50" dirty="0">
                <a:solidFill>
                  <a:srgbClr val="EF942F"/>
                </a:solidFill>
                <a:latin typeface="Calibri Light" panose="020F0302020204030204"/>
                <a:ea typeface="+mj-ea"/>
                <a:cs typeface="+mj-cs"/>
              </a:rPr>
              <a:t>(s) </a:t>
            </a:r>
            <a:r>
              <a:rPr lang="pl-PL" sz="4800" b="1" spc="-50" dirty="0">
                <a:solidFill>
                  <a:srgbClr val="EF942F"/>
                </a:solidFill>
                <a:latin typeface="Calibri Light" panose="020F0302020204030204"/>
                <a:ea typeface="+mj-ea"/>
                <a:cs typeface="+mj-cs"/>
              </a:rPr>
              <a:t>in Azure Data Factory</a:t>
            </a:r>
          </a:p>
        </p:txBody>
      </p:sp>
      <p:sp>
        <p:nvSpPr>
          <p:cNvPr id="5" name="Content Placeholder 2">
            <a:extLst>
              <a:ext uri="{FF2B5EF4-FFF2-40B4-BE49-F238E27FC236}">
                <a16:creationId xmlns:a16="http://schemas.microsoft.com/office/drawing/2014/main" id="{87240FED-5B49-4661-A006-595AD4D10931}"/>
              </a:ext>
            </a:extLst>
          </p:cNvPr>
          <p:cNvSpPr txBox="1">
            <a:spLocks/>
          </p:cNvSpPr>
          <p:nvPr/>
        </p:nvSpPr>
        <p:spPr>
          <a:xfrm>
            <a:off x="979287" y="1814764"/>
            <a:ext cx="9782801" cy="1324744"/>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kumimoji="0" lang="en-US" sz="2200" b="0" i="0" u="none" strike="noStrike" kern="1200" cap="none" spc="0" normalizeH="0" baseline="0" noProof="0" dirty="0">
                <a:ln>
                  <a:noFill/>
                </a:ln>
                <a:solidFill>
                  <a:srgbClr val="465562"/>
                </a:solidFill>
                <a:effectLst/>
                <a:uLnTx/>
                <a:uFillTx/>
                <a:latin typeface="Euphemia"/>
                <a:ea typeface="+mn-ea"/>
                <a:cs typeface="+mn-cs"/>
              </a:rPr>
              <a:t>The </a:t>
            </a:r>
            <a:r>
              <a:rPr kumimoji="0" lang="en-US" sz="2200" b="1" i="0" u="none" strike="noStrike" kern="1200" cap="none" spc="0" normalizeH="0" baseline="0" noProof="0" dirty="0">
                <a:ln>
                  <a:noFill/>
                </a:ln>
                <a:solidFill>
                  <a:srgbClr val="E8A565">
                    <a:lumMod val="75000"/>
                  </a:srgbClr>
                </a:solidFill>
                <a:effectLst/>
                <a:uLnTx/>
                <a:uFillTx/>
                <a:latin typeface="Euphemia"/>
                <a:ea typeface="+mn-ea"/>
                <a:cs typeface="+mn-cs"/>
              </a:rPr>
              <a:t>Integration Runtime (IR) </a:t>
            </a:r>
            <a:r>
              <a:rPr kumimoji="0" lang="en-US" sz="2200" b="0" i="0" u="none" strike="noStrike" kern="1200" cap="none" spc="0" normalizeH="0" baseline="0" noProof="0" dirty="0">
                <a:ln>
                  <a:noFill/>
                </a:ln>
                <a:solidFill>
                  <a:srgbClr val="465562"/>
                </a:solidFill>
                <a:effectLst/>
                <a:uLnTx/>
                <a:uFillTx/>
                <a:latin typeface="Euphemia"/>
                <a:ea typeface="+mn-ea"/>
                <a:cs typeface="+mn-cs"/>
              </a:rPr>
              <a:t>is the compute infrastructure used by Azure Data Factory to provide the following data integration capabilities across different network environments</a:t>
            </a:r>
          </a:p>
          <a:p>
            <a:pPr marL="246888" marR="0" lvl="0" indent="-246888" algn="l" defTabSz="914400" rtl="0" eaLnBrk="1" fontAlgn="auto" latinLnBrk="0" hangingPunct="1">
              <a:lnSpc>
                <a:spcPct val="90000"/>
              </a:lnSpc>
              <a:spcBef>
                <a:spcPts val="1400"/>
              </a:spcBef>
              <a:spcAft>
                <a:spcPts val="0"/>
              </a:spcAft>
              <a:buClrTx/>
              <a:buSzTx/>
              <a:buFont typeface="Euphemia" pitchFamily="34" charset="0"/>
              <a:buChar char="›"/>
              <a:tabLst/>
              <a:defRPr/>
            </a:pPr>
            <a:endParaRPr kumimoji="0" lang="pl-PL" sz="2200" b="0" i="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01BA0EBC-1EAE-43AC-999E-039D0CE3FDFB}"/>
              </a:ext>
            </a:extLst>
          </p:cNvPr>
          <p:cNvSpPr/>
          <p:nvPr/>
        </p:nvSpPr>
        <p:spPr>
          <a:xfrm>
            <a:off x="1176136" y="2923563"/>
            <a:ext cx="9602305" cy="1785104"/>
          </a:xfrm>
          <a:prstGeom prst="rect">
            <a:avLst/>
          </a:prstGeom>
        </p:spPr>
        <p:txBody>
          <a:bodyPr wrap="square">
            <a:spAutoFit/>
          </a:bodyPr>
          <a:lstStyle/>
          <a:p>
            <a:r>
              <a:rPr lang="pl-PL" sz="2200" dirty="0">
                <a:solidFill>
                  <a:srgbClr val="465562"/>
                </a:solidFill>
                <a:latin typeface="Euphemia"/>
              </a:rPr>
              <a:t>Integration runtime types</a:t>
            </a:r>
            <a:r>
              <a:rPr lang="en-GB" sz="2200" dirty="0">
                <a:solidFill>
                  <a:srgbClr val="465562"/>
                </a:solidFill>
                <a:latin typeface="Euphemia"/>
              </a:rPr>
              <a:t>:</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a:t>
            </a:r>
            <a:r>
              <a:rPr lang="en-GB" sz="2200" dirty="0">
                <a:solidFill>
                  <a:srgbClr val="465562"/>
                </a:solidFill>
                <a:latin typeface="Euphemia"/>
              </a:rPr>
              <a:t>on Azure)</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E8A565">
                    <a:lumMod val="75000"/>
                  </a:srgbClr>
                </a:solidFill>
                <a:latin typeface="Euphemia"/>
              </a:rPr>
              <a:t>Self-hosted</a:t>
            </a:r>
            <a:r>
              <a:rPr lang="en-GB" sz="2200" dirty="0">
                <a:solidFill>
                  <a:srgbClr val="465562"/>
                </a:solidFill>
                <a:latin typeface="Euphemia"/>
              </a:rPr>
              <a:t> (</a:t>
            </a:r>
            <a:r>
              <a:rPr lang="pl-PL" sz="2200" dirty="0">
                <a:solidFill>
                  <a:srgbClr val="465562"/>
                </a:solidFill>
                <a:latin typeface="Euphemia"/>
              </a:rPr>
              <a:t>Data movement</a:t>
            </a:r>
            <a:r>
              <a:rPr lang="en-GB" sz="2200" dirty="0">
                <a:solidFill>
                  <a:srgbClr val="465562"/>
                </a:solidFill>
                <a:latin typeface="Euphemia"/>
              </a:rPr>
              <a:t> and a</a:t>
            </a:r>
            <a:r>
              <a:rPr lang="pl-PL" sz="2200" dirty="0">
                <a:solidFill>
                  <a:srgbClr val="465562"/>
                </a:solidFill>
                <a:latin typeface="Euphemia"/>
              </a:rPr>
              <a:t>ctivity dispatch</a:t>
            </a:r>
            <a:r>
              <a:rPr lang="en-GB" sz="2200" dirty="0">
                <a:solidFill>
                  <a:srgbClr val="465562"/>
                </a:solidFill>
                <a:latin typeface="Euphemia"/>
              </a:rPr>
              <a:t> between public and private network)</a:t>
            </a:r>
            <a:endParaRPr lang="pl-PL" sz="2200" dirty="0">
              <a:solidFill>
                <a:srgbClr val="465562"/>
              </a:solidFill>
              <a:latin typeface="Euphemia"/>
            </a:endParaRPr>
          </a:p>
          <a:p>
            <a:pPr marL="800100" lvl="1" indent="-342900">
              <a:buFont typeface="Arial" panose="020B0604020202020204" pitchFamily="34" charset="0"/>
              <a:buChar char="•"/>
            </a:pPr>
            <a:r>
              <a:rPr lang="pl-PL" sz="2200" dirty="0">
                <a:solidFill>
                  <a:srgbClr val="465562"/>
                </a:solidFill>
                <a:latin typeface="Euphemia"/>
              </a:rPr>
              <a:t>Azure-SSIS</a:t>
            </a:r>
            <a:r>
              <a:rPr lang="en-GB" sz="2200" dirty="0">
                <a:solidFill>
                  <a:srgbClr val="465562"/>
                </a:solidFill>
                <a:latin typeface="Euphemia"/>
              </a:rPr>
              <a:t> (</a:t>
            </a:r>
            <a:r>
              <a:rPr lang="pl-PL" sz="2200" dirty="0">
                <a:solidFill>
                  <a:srgbClr val="465562"/>
                </a:solidFill>
                <a:latin typeface="Euphemia"/>
              </a:rPr>
              <a:t>SSIS package execution</a:t>
            </a:r>
            <a:r>
              <a:rPr lang="en-GB" sz="2200" dirty="0">
                <a:solidFill>
                  <a:srgbClr val="465562"/>
                </a:solidFill>
                <a:latin typeface="Euphemia"/>
              </a:rPr>
              <a:t>)</a:t>
            </a:r>
          </a:p>
        </p:txBody>
      </p:sp>
      <p:pic>
        <p:nvPicPr>
          <p:cNvPr id="7" name="Picture 6">
            <a:extLst>
              <a:ext uri="{FF2B5EF4-FFF2-40B4-BE49-F238E27FC236}">
                <a16:creationId xmlns:a16="http://schemas.microsoft.com/office/drawing/2014/main" id="{1A52A623-1300-4948-A244-227B22A6D491}"/>
              </a:ext>
            </a:extLst>
          </p:cNvPr>
          <p:cNvPicPr>
            <a:picLocks noChangeAspect="1"/>
          </p:cNvPicPr>
          <p:nvPr/>
        </p:nvPicPr>
        <p:blipFill>
          <a:blip r:embed="rId2"/>
          <a:stretch>
            <a:fillRect/>
          </a:stretch>
        </p:blipFill>
        <p:spPr>
          <a:xfrm>
            <a:off x="5311685" y="4849403"/>
            <a:ext cx="6696744" cy="1578308"/>
          </a:xfrm>
          <a:prstGeom prst="rect">
            <a:avLst/>
          </a:prstGeom>
        </p:spPr>
      </p:pic>
    </p:spTree>
    <p:extLst>
      <p:ext uri="{BB962C8B-B14F-4D97-AF65-F5344CB8AC3E}">
        <p14:creationId xmlns:p14="http://schemas.microsoft.com/office/powerpoint/2010/main" val="1660307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50069A-0AA4-4F00-ABD1-529DDCA1A91B}"/>
              </a:ext>
            </a:extLst>
          </p:cNvPr>
          <p:cNvSpPr>
            <a:spLocks noGrp="1"/>
          </p:cNvSpPr>
          <p:nvPr>
            <p:ph type="body" sz="quarter" idx="13"/>
          </p:nvPr>
        </p:nvSpPr>
        <p:spPr>
          <a:xfrm>
            <a:off x="792127" y="857465"/>
            <a:ext cx="10003252" cy="957299"/>
          </a:xfrm>
        </p:spPr>
        <p:txBody>
          <a:bodyPr/>
          <a:lstStyle/>
          <a:p>
            <a:r>
              <a:rPr lang="en-GB" sz="4800" b="1" spc="-50" dirty="0">
                <a:solidFill>
                  <a:srgbClr val="EF942F"/>
                </a:solidFill>
                <a:latin typeface="Calibri Light" panose="020F0302020204030204"/>
                <a:ea typeface="+mj-ea"/>
                <a:cs typeface="+mj-cs"/>
              </a:rPr>
              <a:t>Self Hosted </a:t>
            </a:r>
            <a:r>
              <a:rPr lang="pl-PL" sz="4800" b="1" spc="-50" dirty="0">
                <a:solidFill>
                  <a:srgbClr val="EF942F"/>
                </a:solidFill>
                <a:latin typeface="Calibri Light" panose="020F0302020204030204"/>
                <a:ea typeface="+mj-ea"/>
                <a:cs typeface="+mj-cs"/>
              </a:rPr>
              <a:t>Integration runtime</a:t>
            </a:r>
          </a:p>
        </p:txBody>
      </p:sp>
      <p:sp>
        <p:nvSpPr>
          <p:cNvPr id="4" name="Rectangle 3">
            <a:extLst>
              <a:ext uri="{FF2B5EF4-FFF2-40B4-BE49-F238E27FC236}">
                <a16:creationId xmlns:a16="http://schemas.microsoft.com/office/drawing/2014/main" id="{07F513BE-EA4F-4EF2-995B-D69A11E84A58}"/>
              </a:ext>
            </a:extLst>
          </p:cNvPr>
          <p:cNvSpPr/>
          <p:nvPr/>
        </p:nvSpPr>
        <p:spPr>
          <a:xfrm>
            <a:off x="1437565" y="2266908"/>
            <a:ext cx="7747378" cy="2591479"/>
          </a:xfrm>
          <a:prstGeom prst="rect">
            <a:avLst/>
          </a:prstGeom>
        </p:spPr>
        <p:txBody>
          <a:bodyPr wrap="square">
            <a:spAutoFit/>
          </a:bodyPr>
          <a:lstStyle/>
          <a:p>
            <a:pPr marL="457200" lvl="0" indent="-457200">
              <a:lnSpc>
                <a:spcPct val="90000"/>
              </a:lnSpc>
              <a:spcBef>
                <a:spcPts val="1400"/>
              </a:spcBef>
              <a:buFont typeface="Arial" panose="020B0604020202020204" pitchFamily="34" charset="0"/>
              <a:buChar char="•"/>
            </a:pPr>
            <a:r>
              <a:rPr lang="en-US" sz="2800" dirty="0">
                <a:solidFill>
                  <a:srgbClr val="465562"/>
                </a:solidFill>
                <a:latin typeface="Euphemia"/>
              </a:rPr>
              <a:t>Now called </a:t>
            </a:r>
            <a:r>
              <a:rPr lang="en-US" sz="2800" dirty="0">
                <a:solidFill>
                  <a:srgbClr val="E8A565">
                    <a:lumMod val="75000"/>
                  </a:srgbClr>
                </a:solidFill>
                <a:latin typeface="Euphemia"/>
              </a:rPr>
              <a:t>Self Hosted Integration Runtime</a:t>
            </a: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Before </a:t>
            </a:r>
            <a:r>
              <a:rPr lang="pl-PL" sz="2400" b="1" dirty="0">
                <a:solidFill>
                  <a:srgbClr val="465562"/>
                </a:solidFill>
                <a:latin typeface="Euphemia"/>
              </a:rPr>
              <a:t>Data Management Gateway</a:t>
            </a:r>
            <a:endParaRPr lang="en-GB" sz="2400" b="1" dirty="0">
              <a:solidFill>
                <a:srgbClr val="465562"/>
              </a:solidFill>
              <a:latin typeface="Euphemia"/>
            </a:endParaRP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version for ADF V1 and V2</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SSL Port : 443</a:t>
            </a:r>
          </a:p>
          <a:p>
            <a:pPr marL="457200" lvl="0" indent="-457200">
              <a:lnSpc>
                <a:spcPct val="90000"/>
              </a:lnSpc>
              <a:spcBef>
                <a:spcPts val="1400"/>
              </a:spcBef>
              <a:buFont typeface="Arial" panose="020B0604020202020204" pitchFamily="34" charset="0"/>
              <a:buChar char="•"/>
            </a:pPr>
            <a:r>
              <a:rPr lang="en-GB" sz="2800" b="1" dirty="0">
                <a:solidFill>
                  <a:srgbClr val="465562"/>
                </a:solidFill>
                <a:latin typeface="Euphemia"/>
              </a:rPr>
              <a:t>One to Many</a:t>
            </a:r>
          </a:p>
        </p:txBody>
      </p:sp>
      <p:grpSp>
        <p:nvGrpSpPr>
          <p:cNvPr id="11" name="Group 10">
            <a:extLst>
              <a:ext uri="{FF2B5EF4-FFF2-40B4-BE49-F238E27FC236}">
                <a16:creationId xmlns:a16="http://schemas.microsoft.com/office/drawing/2014/main" id="{A8F36186-FC8B-4B75-B3E5-FDD2DF51D040}"/>
              </a:ext>
            </a:extLst>
          </p:cNvPr>
          <p:cNvGrpSpPr/>
          <p:nvPr/>
        </p:nvGrpSpPr>
        <p:grpSpPr>
          <a:xfrm>
            <a:off x="7743057" y="3343702"/>
            <a:ext cx="3202447" cy="2395345"/>
            <a:chOff x="3214092" y="4293096"/>
            <a:chExt cx="2737996" cy="2040861"/>
          </a:xfrm>
        </p:grpSpPr>
        <p:pic>
          <p:nvPicPr>
            <p:cNvPr id="12" name="Picture 11">
              <a:extLst>
                <a:ext uri="{FF2B5EF4-FFF2-40B4-BE49-F238E27FC236}">
                  <a16:creationId xmlns:a16="http://schemas.microsoft.com/office/drawing/2014/main" id="{C651E1F7-09EE-47A9-A247-8444F40780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4092" y="4947067"/>
              <a:ext cx="780290" cy="780290"/>
            </a:xfrm>
            <a:prstGeom prst="rect">
              <a:avLst/>
            </a:prstGeom>
          </p:spPr>
        </p:pic>
        <p:pic>
          <p:nvPicPr>
            <p:cNvPr id="13" name="Picture 12">
              <a:extLst>
                <a:ext uri="{FF2B5EF4-FFF2-40B4-BE49-F238E27FC236}">
                  <a16:creationId xmlns:a16="http://schemas.microsoft.com/office/drawing/2014/main" id="{3517B248-9322-497E-B6A6-29C0CA4DD797}"/>
                </a:ext>
              </a:extLst>
            </p:cNvPr>
            <p:cNvPicPr>
              <a:picLocks noChangeAspect="1"/>
            </p:cNvPicPr>
            <p:nvPr/>
          </p:nvPicPr>
          <p:blipFill>
            <a:blip r:embed="rId3"/>
            <a:stretch>
              <a:fillRect/>
            </a:stretch>
          </p:blipFill>
          <p:spPr>
            <a:xfrm>
              <a:off x="5236648" y="4293096"/>
              <a:ext cx="701521" cy="648072"/>
            </a:xfrm>
            <a:prstGeom prst="rect">
              <a:avLst/>
            </a:prstGeom>
          </p:spPr>
        </p:pic>
        <p:pic>
          <p:nvPicPr>
            <p:cNvPr id="14" name="Picture 13">
              <a:extLst>
                <a:ext uri="{FF2B5EF4-FFF2-40B4-BE49-F238E27FC236}">
                  <a16:creationId xmlns:a16="http://schemas.microsoft.com/office/drawing/2014/main" id="{B1590807-B7B5-4F3F-B7B8-43539B979ADE}"/>
                </a:ext>
              </a:extLst>
            </p:cNvPr>
            <p:cNvPicPr>
              <a:picLocks noChangeAspect="1"/>
            </p:cNvPicPr>
            <p:nvPr/>
          </p:nvPicPr>
          <p:blipFill>
            <a:blip r:embed="rId3"/>
            <a:stretch>
              <a:fillRect/>
            </a:stretch>
          </p:blipFill>
          <p:spPr>
            <a:xfrm>
              <a:off x="5250567" y="5013176"/>
              <a:ext cx="701521" cy="648072"/>
            </a:xfrm>
            <a:prstGeom prst="rect">
              <a:avLst/>
            </a:prstGeom>
          </p:spPr>
        </p:pic>
        <p:pic>
          <p:nvPicPr>
            <p:cNvPr id="15" name="Picture 14">
              <a:extLst>
                <a:ext uri="{FF2B5EF4-FFF2-40B4-BE49-F238E27FC236}">
                  <a16:creationId xmlns:a16="http://schemas.microsoft.com/office/drawing/2014/main" id="{715247AD-E7C7-41FB-BD80-8F144A07738E}"/>
                </a:ext>
              </a:extLst>
            </p:cNvPr>
            <p:cNvPicPr>
              <a:picLocks noChangeAspect="1"/>
            </p:cNvPicPr>
            <p:nvPr/>
          </p:nvPicPr>
          <p:blipFill>
            <a:blip r:embed="rId3"/>
            <a:stretch>
              <a:fillRect/>
            </a:stretch>
          </p:blipFill>
          <p:spPr>
            <a:xfrm>
              <a:off x="5236648" y="5685885"/>
              <a:ext cx="701521" cy="648072"/>
            </a:xfrm>
            <a:prstGeom prst="rect">
              <a:avLst/>
            </a:prstGeom>
          </p:spPr>
        </p:pic>
        <p:cxnSp>
          <p:nvCxnSpPr>
            <p:cNvPr id="16" name="Straight Arrow Connector 15">
              <a:extLst>
                <a:ext uri="{FF2B5EF4-FFF2-40B4-BE49-F238E27FC236}">
                  <a16:creationId xmlns:a16="http://schemas.microsoft.com/office/drawing/2014/main" id="{171F2DF4-22AB-42D1-BC7C-95701E2F5C22}"/>
                </a:ext>
              </a:extLst>
            </p:cNvPr>
            <p:cNvCxnSpPr>
              <a:stCxn id="12" idx="3"/>
              <a:endCxn id="13" idx="1"/>
            </p:cNvCxnSpPr>
            <p:nvPr/>
          </p:nvCxnSpPr>
          <p:spPr>
            <a:xfrm flipV="1">
              <a:off x="3994382" y="4617132"/>
              <a:ext cx="1242266" cy="72008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78C96AB2-DA2C-4053-96E4-6407667699FF}"/>
              </a:ext>
            </a:extLst>
          </p:cNvPr>
          <p:cNvCxnSpPr>
            <a:stCxn id="12" idx="3"/>
            <a:endCxn id="14" idx="1"/>
          </p:cNvCxnSpPr>
          <p:nvPr/>
        </p:nvCxnSpPr>
        <p:spPr>
          <a:xfrm>
            <a:off x="8655709" y="4569174"/>
            <a:ext cx="1469274" cy="0"/>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21345E-62B6-46D1-ABFB-04E7550C7193}"/>
              </a:ext>
            </a:extLst>
          </p:cNvPr>
          <p:cNvCxnSpPr>
            <a:cxnSpLocks/>
            <a:stCxn id="12" idx="3"/>
            <a:endCxn id="15" idx="1"/>
          </p:cNvCxnSpPr>
          <p:nvPr/>
        </p:nvCxnSpPr>
        <p:spPr>
          <a:xfrm>
            <a:off x="8655709" y="4569174"/>
            <a:ext cx="1452994" cy="789554"/>
          </a:xfrm>
          <a:prstGeom prst="straightConnector1">
            <a:avLst/>
          </a:prstGeom>
          <a:ln w="12700">
            <a:solidFill>
              <a:schemeClr val="accent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383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8DC073-F9E5-4D6C-9647-F0987D4B4CA7}"/>
              </a:ext>
            </a:extLst>
          </p:cNvPr>
          <p:cNvSpPr>
            <a:spLocks noGrp="1"/>
          </p:cNvSpPr>
          <p:nvPr>
            <p:ph type="body" sz="quarter" idx="13"/>
          </p:nvPr>
        </p:nvSpPr>
        <p:spPr>
          <a:xfrm>
            <a:off x="792127" y="857465"/>
            <a:ext cx="10221616" cy="957299"/>
          </a:xfrm>
        </p:spPr>
        <p:txBody>
          <a:bodyPr/>
          <a:lstStyle/>
          <a:p>
            <a:pPr lvl="0"/>
            <a:r>
              <a:rPr lang="en-US" sz="4800" b="1" spc="-50" dirty="0">
                <a:solidFill>
                  <a:srgbClr val="EF942F"/>
                </a:solidFill>
                <a:latin typeface="Calibri Light" panose="020F0302020204030204"/>
              </a:rPr>
              <a:t>Azure Data Factory- </a:t>
            </a:r>
            <a:r>
              <a:rPr lang="en-US" sz="4800" b="1" spc="-50" dirty="0" err="1">
                <a:solidFill>
                  <a:srgbClr val="EF942F"/>
                </a:solidFill>
                <a:latin typeface="Calibri Light" panose="020F0302020204030204"/>
              </a:rPr>
              <a:t>DataFlow</a:t>
            </a:r>
            <a:r>
              <a:rPr lang="en-US" sz="4800" b="1" spc="-50" dirty="0">
                <a:solidFill>
                  <a:srgbClr val="EF942F"/>
                </a:solidFill>
                <a:latin typeface="Calibri Light" panose="020F0302020204030204"/>
              </a:rPr>
              <a:t> (Preview)</a:t>
            </a:r>
            <a:endParaRPr lang="pl-PL" sz="4800" b="1" spc="-50" dirty="0">
              <a:solidFill>
                <a:srgbClr val="EF942F"/>
              </a:solidFill>
              <a:latin typeface="Calibri Light" panose="020F0302020204030204"/>
            </a:endParaRPr>
          </a:p>
          <a:p>
            <a:endParaRPr lang="pl-PL" dirty="0"/>
          </a:p>
        </p:txBody>
      </p:sp>
      <p:pic>
        <p:nvPicPr>
          <p:cNvPr id="4" name="Picture 3">
            <a:extLst>
              <a:ext uri="{FF2B5EF4-FFF2-40B4-BE49-F238E27FC236}">
                <a16:creationId xmlns:a16="http://schemas.microsoft.com/office/drawing/2014/main" id="{C6D3A292-3E9D-4100-AD91-6D1EAA9173D9}"/>
              </a:ext>
            </a:extLst>
          </p:cNvPr>
          <p:cNvPicPr>
            <a:picLocks noChangeAspect="1"/>
          </p:cNvPicPr>
          <p:nvPr/>
        </p:nvPicPr>
        <p:blipFill>
          <a:blip r:embed="rId2"/>
          <a:stretch>
            <a:fillRect/>
          </a:stretch>
        </p:blipFill>
        <p:spPr>
          <a:xfrm>
            <a:off x="6379310" y="1926671"/>
            <a:ext cx="5356161" cy="4119014"/>
          </a:xfrm>
          <a:prstGeom prst="rect">
            <a:avLst/>
          </a:prstGeom>
        </p:spPr>
      </p:pic>
      <p:grpSp>
        <p:nvGrpSpPr>
          <p:cNvPr id="15" name="Group 14">
            <a:extLst>
              <a:ext uri="{FF2B5EF4-FFF2-40B4-BE49-F238E27FC236}">
                <a16:creationId xmlns:a16="http://schemas.microsoft.com/office/drawing/2014/main" id="{1D5A0389-8882-4CDA-A161-A12DDA6CDFBF}"/>
              </a:ext>
            </a:extLst>
          </p:cNvPr>
          <p:cNvGrpSpPr/>
          <p:nvPr/>
        </p:nvGrpSpPr>
        <p:grpSpPr>
          <a:xfrm>
            <a:off x="830942" y="1893395"/>
            <a:ext cx="4789545" cy="2473367"/>
            <a:chOff x="874275" y="2357115"/>
            <a:chExt cx="4789545" cy="2473367"/>
          </a:xfrm>
        </p:grpSpPr>
        <p:pic>
          <p:nvPicPr>
            <p:cNvPr id="8" name="Picture 7">
              <a:extLst>
                <a:ext uri="{FF2B5EF4-FFF2-40B4-BE49-F238E27FC236}">
                  <a16:creationId xmlns:a16="http://schemas.microsoft.com/office/drawing/2014/main" id="{586ADC38-2B90-48E5-9BA8-263A80FADBA8}"/>
                </a:ext>
              </a:extLst>
            </p:cNvPr>
            <p:cNvPicPr>
              <a:picLocks noChangeAspect="1"/>
            </p:cNvPicPr>
            <p:nvPr/>
          </p:nvPicPr>
          <p:blipFill>
            <a:blip r:embed="rId3"/>
            <a:stretch>
              <a:fillRect/>
            </a:stretch>
          </p:blipFill>
          <p:spPr>
            <a:xfrm>
              <a:off x="3665169" y="2357115"/>
              <a:ext cx="1998651" cy="2001243"/>
            </a:xfrm>
            <a:prstGeom prst="rect">
              <a:avLst/>
            </a:prstGeom>
          </p:spPr>
        </p:pic>
        <p:pic>
          <p:nvPicPr>
            <p:cNvPr id="9" name="Picture 8">
              <a:extLst>
                <a:ext uri="{FF2B5EF4-FFF2-40B4-BE49-F238E27FC236}">
                  <a16:creationId xmlns:a16="http://schemas.microsoft.com/office/drawing/2014/main" id="{E923E1ED-C8B8-4C47-A99E-B08C80D42E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111" y="2390391"/>
              <a:ext cx="1740641" cy="1740641"/>
            </a:xfrm>
            <a:prstGeom prst="rect">
              <a:avLst/>
            </a:prstGeom>
          </p:spPr>
        </p:pic>
        <p:sp>
          <p:nvSpPr>
            <p:cNvPr id="11" name="TextBox 10">
              <a:extLst>
                <a:ext uri="{FF2B5EF4-FFF2-40B4-BE49-F238E27FC236}">
                  <a16:creationId xmlns:a16="http://schemas.microsoft.com/office/drawing/2014/main" id="{A7205700-03C3-4553-96A1-458C9646391B}"/>
                </a:ext>
              </a:extLst>
            </p:cNvPr>
            <p:cNvSpPr txBox="1"/>
            <p:nvPr/>
          </p:nvSpPr>
          <p:spPr>
            <a:xfrm>
              <a:off x="2938753" y="2803738"/>
              <a:ext cx="606256" cy="1107996"/>
            </a:xfrm>
            <a:prstGeom prst="rect">
              <a:avLst/>
            </a:prstGeom>
            <a:noFill/>
          </p:spPr>
          <p:txBody>
            <a:bodyPr wrap="none" rtlCol="0">
              <a:spAutoFit/>
            </a:bodyPr>
            <a:lstStyle/>
            <a:p>
              <a:r>
                <a:rPr lang="en-GB" sz="6600" b="1" dirty="0">
                  <a:solidFill>
                    <a:schemeClr val="tx1">
                      <a:lumMod val="65000"/>
                      <a:lumOff val="35000"/>
                    </a:schemeClr>
                  </a:solidFill>
                </a:rPr>
                <a:t>+</a:t>
              </a:r>
              <a:endParaRPr lang="pl-PL" sz="6600" b="1" dirty="0">
                <a:solidFill>
                  <a:schemeClr val="tx1">
                    <a:lumMod val="65000"/>
                    <a:lumOff val="35000"/>
                  </a:schemeClr>
                </a:solidFill>
              </a:endParaRPr>
            </a:p>
          </p:txBody>
        </p:sp>
        <p:sp>
          <p:nvSpPr>
            <p:cNvPr id="12" name="TextBox 11">
              <a:extLst>
                <a:ext uri="{FF2B5EF4-FFF2-40B4-BE49-F238E27FC236}">
                  <a16:creationId xmlns:a16="http://schemas.microsoft.com/office/drawing/2014/main" id="{63DD4190-C47E-47A8-BF7D-D946752CBF95}"/>
                </a:ext>
              </a:extLst>
            </p:cNvPr>
            <p:cNvSpPr txBox="1"/>
            <p:nvPr/>
          </p:nvSpPr>
          <p:spPr>
            <a:xfrm>
              <a:off x="3469270" y="4516550"/>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Databricks</a:t>
              </a:r>
            </a:p>
          </p:txBody>
        </p:sp>
        <p:sp>
          <p:nvSpPr>
            <p:cNvPr id="13" name="TextBox 12">
              <a:extLst>
                <a:ext uri="{FF2B5EF4-FFF2-40B4-BE49-F238E27FC236}">
                  <a16:creationId xmlns:a16="http://schemas.microsoft.com/office/drawing/2014/main" id="{8609B583-6466-4E4E-B311-65999C102C1C}"/>
                </a:ext>
              </a:extLst>
            </p:cNvPr>
            <p:cNvSpPr txBox="1"/>
            <p:nvPr/>
          </p:nvSpPr>
          <p:spPr>
            <a:xfrm>
              <a:off x="874275" y="4508884"/>
              <a:ext cx="2147528" cy="313932"/>
            </a:xfrm>
            <a:prstGeom prst="rect">
              <a:avLst/>
            </a:prstGeom>
            <a:noFill/>
          </p:spPr>
          <p:txBody>
            <a:bodyPr wrap="square" rtlCol="0">
              <a:spAutoFit/>
            </a:bodyPr>
            <a:lstStyle/>
            <a:p>
              <a:pPr algn="ctr">
                <a:lnSpc>
                  <a:spcPct val="90000"/>
                </a:lnSpc>
              </a:pPr>
              <a:r>
                <a:rPr lang="pl-PL" sz="1600" b="1" dirty="0">
                  <a:solidFill>
                    <a:schemeClr val="tx1">
                      <a:lumMod val="65000"/>
                      <a:lumOff val="35000"/>
                    </a:schemeClr>
                  </a:solidFill>
                </a:rPr>
                <a:t>Azure</a:t>
              </a:r>
              <a:r>
                <a:rPr lang="en-GB" sz="1600" b="1" dirty="0">
                  <a:solidFill>
                    <a:schemeClr val="tx1">
                      <a:lumMod val="65000"/>
                      <a:lumOff val="35000"/>
                    </a:schemeClr>
                  </a:solidFill>
                </a:rPr>
                <a:t> Data Factory</a:t>
              </a:r>
            </a:p>
          </p:txBody>
        </p:sp>
      </p:grpSp>
      <p:pic>
        <p:nvPicPr>
          <p:cNvPr id="14" name="Picture 13">
            <a:extLst>
              <a:ext uri="{FF2B5EF4-FFF2-40B4-BE49-F238E27FC236}">
                <a16:creationId xmlns:a16="http://schemas.microsoft.com/office/drawing/2014/main" id="{97953C58-7A78-4C19-9259-E52F48CA52E1}"/>
              </a:ext>
            </a:extLst>
          </p:cNvPr>
          <p:cNvPicPr>
            <a:picLocks noChangeAspect="1"/>
          </p:cNvPicPr>
          <p:nvPr/>
        </p:nvPicPr>
        <p:blipFill>
          <a:blip r:embed="rId5"/>
          <a:stretch>
            <a:fillRect/>
          </a:stretch>
        </p:blipFill>
        <p:spPr>
          <a:xfrm>
            <a:off x="1053518" y="4778301"/>
            <a:ext cx="2190750" cy="1800225"/>
          </a:xfrm>
          <a:prstGeom prst="rect">
            <a:avLst/>
          </a:prstGeom>
        </p:spPr>
      </p:pic>
      <p:pic>
        <p:nvPicPr>
          <p:cNvPr id="16" name="Picture 15">
            <a:extLst>
              <a:ext uri="{FF2B5EF4-FFF2-40B4-BE49-F238E27FC236}">
                <a16:creationId xmlns:a16="http://schemas.microsoft.com/office/drawing/2014/main" id="{59500A07-C56D-4F8A-8725-E5E170D97632}"/>
              </a:ext>
            </a:extLst>
          </p:cNvPr>
          <p:cNvPicPr>
            <a:picLocks noChangeAspect="1"/>
          </p:cNvPicPr>
          <p:nvPr/>
        </p:nvPicPr>
        <p:blipFill>
          <a:blip r:embed="rId6"/>
          <a:stretch>
            <a:fillRect/>
          </a:stretch>
        </p:blipFill>
        <p:spPr>
          <a:xfrm>
            <a:off x="3895698" y="4778301"/>
            <a:ext cx="2008467" cy="1649229"/>
          </a:xfrm>
          <a:prstGeom prst="rect">
            <a:avLst/>
          </a:prstGeom>
        </p:spPr>
      </p:pic>
    </p:spTree>
    <p:extLst>
      <p:ext uri="{BB962C8B-B14F-4D97-AF65-F5344CB8AC3E}">
        <p14:creationId xmlns:p14="http://schemas.microsoft.com/office/powerpoint/2010/main" val="75221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051DE-EB50-4B46-BD4A-A68D071E5B80}"/>
              </a:ext>
            </a:extLst>
          </p:cNvPr>
          <p:cNvSpPr>
            <a:spLocks noGrp="1"/>
          </p:cNvSpPr>
          <p:nvPr>
            <p:ph type="body" sz="quarter" idx="13"/>
          </p:nvPr>
        </p:nvSpPr>
        <p:spPr>
          <a:xfrm>
            <a:off x="792127" y="857465"/>
            <a:ext cx="11258846" cy="957299"/>
          </a:xfrm>
        </p:spPr>
        <p:txBody>
          <a:bodyPr/>
          <a:lstStyle/>
          <a:p>
            <a:r>
              <a:rPr lang="en-US" sz="4800" b="1" spc="-50" dirty="0">
                <a:solidFill>
                  <a:srgbClr val="EF942F"/>
                </a:solidFill>
                <a:latin typeface="Calibri Light" panose="020F0302020204030204"/>
              </a:rPr>
              <a:t>Pipeline execution and triggers </a:t>
            </a:r>
            <a:br>
              <a:rPr lang="en-US" sz="4800" b="1" spc="-50" dirty="0">
                <a:solidFill>
                  <a:srgbClr val="EF942F"/>
                </a:solidFill>
                <a:latin typeface="Calibri Light" panose="020F0302020204030204"/>
              </a:rPr>
            </a:br>
            <a:r>
              <a:rPr lang="en-US" sz="4800" b="1" spc="-50" dirty="0">
                <a:solidFill>
                  <a:srgbClr val="EF942F"/>
                </a:solidFill>
                <a:latin typeface="Calibri Light" panose="020F0302020204030204"/>
              </a:rPr>
              <a:t>in Azure Data Factory</a:t>
            </a:r>
            <a:endParaRPr lang="pl-PL" sz="4800" b="1" spc="-50" dirty="0">
              <a:solidFill>
                <a:srgbClr val="EF942F"/>
              </a:solidFill>
              <a:latin typeface="Calibri Light" panose="020F0302020204030204"/>
            </a:endParaRPr>
          </a:p>
        </p:txBody>
      </p:sp>
      <p:sp>
        <p:nvSpPr>
          <p:cNvPr id="4" name="Content Placeholder 2">
            <a:extLst>
              <a:ext uri="{FF2B5EF4-FFF2-40B4-BE49-F238E27FC236}">
                <a16:creationId xmlns:a16="http://schemas.microsoft.com/office/drawing/2014/main" id="{072640CE-0247-4324-8292-E564C4B07275}"/>
              </a:ext>
            </a:extLst>
          </p:cNvPr>
          <p:cNvSpPr txBox="1">
            <a:spLocks/>
          </p:cNvSpPr>
          <p:nvPr/>
        </p:nvSpPr>
        <p:spPr>
          <a:xfrm>
            <a:off x="1252243" y="2757237"/>
            <a:ext cx="5509088" cy="3243298"/>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Manual execution (on-demand)</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REST API</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0" i="0" u="none" strike="noStrike" kern="1200" cap="none" spc="0" normalizeH="0" baseline="0" noProof="0" dirty="0">
                <a:ln>
                  <a:noFill/>
                </a:ln>
                <a:solidFill>
                  <a:srgbClr val="465562"/>
                </a:solidFill>
                <a:effectLst/>
                <a:uLnTx/>
                <a:uFillTx/>
                <a:latin typeface="Euphemia"/>
                <a:ea typeface="+mn-ea"/>
                <a:cs typeface="+mn-cs"/>
              </a:rPr>
              <a:t>The .NET SDK</a:t>
            </a:r>
          </a:p>
          <a:p>
            <a:pPr marR="0" lvl="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pl-PL" sz="2800" b="1" i="0" u="none" strike="noStrike" kern="1200" cap="none" spc="0" normalizeH="0" baseline="0" noProof="0" dirty="0">
                <a:ln>
                  <a:noFill/>
                </a:ln>
                <a:solidFill>
                  <a:srgbClr val="EF942F"/>
                </a:solidFill>
                <a:effectLst/>
                <a:uLnTx/>
                <a:uFillTx/>
                <a:latin typeface="Euphemia"/>
                <a:ea typeface="+mn-ea"/>
                <a:cs typeface="+mn-cs"/>
              </a:rPr>
              <a:t>Trigger execution</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Schedule trigger	</a:t>
            </a:r>
          </a:p>
          <a:p>
            <a:pPr marR="0" lvl="1"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65562"/>
                </a:solidFill>
                <a:effectLst/>
                <a:uLnTx/>
                <a:uFillTx/>
                <a:latin typeface="Euphemia"/>
                <a:ea typeface="+mn-ea"/>
                <a:cs typeface="+mn-cs"/>
              </a:rPr>
              <a:t>Tumbling window trigger</a:t>
            </a:r>
            <a:endParaRPr kumimoji="0" lang="pl-PL" sz="2400" b="0" i="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2" descr="23c3d762-fd0c-46f3-9ba5-8071a684784a.png (396Ã610)">
            <a:extLst>
              <a:ext uri="{FF2B5EF4-FFF2-40B4-BE49-F238E27FC236}">
                <a16:creationId xmlns:a16="http://schemas.microsoft.com/office/drawing/2014/main" id="{81BC08A5-0D00-4CCE-9A7F-5135760A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563" y="2129882"/>
            <a:ext cx="2809194" cy="4327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8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C277D5-CF37-4A21-8B86-375FADBA2575}"/>
              </a:ext>
            </a:extLst>
          </p:cNvPr>
          <p:cNvSpPr>
            <a:spLocks noGrp="1"/>
          </p:cNvSpPr>
          <p:nvPr>
            <p:ph type="body" sz="quarter" idx="13"/>
          </p:nvPr>
        </p:nvSpPr>
        <p:spPr>
          <a:xfrm>
            <a:off x="792127" y="857465"/>
            <a:ext cx="10071491" cy="957299"/>
          </a:xfrm>
        </p:spPr>
        <p:txBody>
          <a:bodyPr/>
          <a:lstStyle/>
          <a:p>
            <a:r>
              <a:rPr lang="en-US" sz="4800" b="1" spc="-50" dirty="0">
                <a:solidFill>
                  <a:srgbClr val="EF942F"/>
                </a:solidFill>
                <a:latin typeface="Calibri Light" panose="020F0302020204030204"/>
              </a:rPr>
              <a:t>Azure Data Factory</a:t>
            </a:r>
            <a:r>
              <a:rPr lang="pl-PL" sz="4800" b="1" spc="-50" dirty="0">
                <a:solidFill>
                  <a:srgbClr val="EF942F"/>
                </a:solidFill>
                <a:latin typeface="Calibri Light" panose="020F0302020204030204"/>
              </a:rPr>
              <a:t> </a:t>
            </a:r>
            <a:r>
              <a:rPr lang="en-GB" sz="4800" b="1" spc="-50" dirty="0">
                <a:solidFill>
                  <a:srgbClr val="EF942F"/>
                </a:solidFill>
                <a:latin typeface="Calibri Light" panose="020F0302020204030204"/>
              </a:rPr>
              <a:t>Monitoring</a:t>
            </a:r>
            <a:endParaRPr lang="pl-PL" sz="4800" b="1" spc="-50" dirty="0">
              <a:solidFill>
                <a:srgbClr val="EF942F"/>
              </a:solidFill>
              <a:latin typeface="Calibri Light" panose="020F0302020204030204"/>
            </a:endParaRPr>
          </a:p>
        </p:txBody>
      </p:sp>
      <p:pic>
        <p:nvPicPr>
          <p:cNvPr id="3" name="Picture 2">
            <a:extLst>
              <a:ext uri="{FF2B5EF4-FFF2-40B4-BE49-F238E27FC236}">
                <a16:creationId xmlns:a16="http://schemas.microsoft.com/office/drawing/2014/main" id="{227C8DFB-E1BF-4138-8FEA-DD6E84C7398B}"/>
              </a:ext>
            </a:extLst>
          </p:cNvPr>
          <p:cNvPicPr>
            <a:picLocks noChangeAspect="1"/>
          </p:cNvPicPr>
          <p:nvPr/>
        </p:nvPicPr>
        <p:blipFill>
          <a:blip r:embed="rId2"/>
          <a:stretch>
            <a:fillRect/>
          </a:stretch>
        </p:blipFill>
        <p:spPr>
          <a:xfrm>
            <a:off x="1413892" y="1918021"/>
            <a:ext cx="8108379" cy="2217226"/>
          </a:xfrm>
          <a:prstGeom prst="rect">
            <a:avLst/>
          </a:prstGeom>
        </p:spPr>
      </p:pic>
      <p:pic>
        <p:nvPicPr>
          <p:cNvPr id="4" name="Picture 3">
            <a:extLst>
              <a:ext uri="{FF2B5EF4-FFF2-40B4-BE49-F238E27FC236}">
                <a16:creationId xmlns:a16="http://schemas.microsoft.com/office/drawing/2014/main" id="{0AA961C4-C156-4FB4-A001-FE1DF460D9A1}"/>
              </a:ext>
            </a:extLst>
          </p:cNvPr>
          <p:cNvPicPr>
            <a:picLocks noChangeAspect="1"/>
          </p:cNvPicPr>
          <p:nvPr/>
        </p:nvPicPr>
        <p:blipFill>
          <a:blip r:embed="rId3"/>
          <a:stretch>
            <a:fillRect/>
          </a:stretch>
        </p:blipFill>
        <p:spPr>
          <a:xfrm>
            <a:off x="1593436" y="4365728"/>
            <a:ext cx="7309288" cy="1832032"/>
          </a:xfrm>
          <a:prstGeom prst="rect">
            <a:avLst/>
          </a:prstGeom>
        </p:spPr>
      </p:pic>
      <p:pic>
        <p:nvPicPr>
          <p:cNvPr id="5" name="Picture 4">
            <a:extLst>
              <a:ext uri="{FF2B5EF4-FFF2-40B4-BE49-F238E27FC236}">
                <a16:creationId xmlns:a16="http://schemas.microsoft.com/office/drawing/2014/main" id="{4C88D472-A6EA-4150-ADB2-6A42405BB10C}"/>
              </a:ext>
            </a:extLst>
          </p:cNvPr>
          <p:cNvPicPr>
            <a:picLocks noChangeAspect="1"/>
          </p:cNvPicPr>
          <p:nvPr/>
        </p:nvPicPr>
        <p:blipFill>
          <a:blip r:embed="rId4"/>
          <a:stretch>
            <a:fillRect/>
          </a:stretch>
        </p:blipFill>
        <p:spPr>
          <a:xfrm>
            <a:off x="6958508" y="3250839"/>
            <a:ext cx="4729357" cy="2404458"/>
          </a:xfrm>
          <a:prstGeom prst="rect">
            <a:avLst/>
          </a:prstGeom>
        </p:spPr>
      </p:pic>
    </p:spTree>
    <p:extLst>
      <p:ext uri="{BB962C8B-B14F-4D97-AF65-F5344CB8AC3E}">
        <p14:creationId xmlns:p14="http://schemas.microsoft.com/office/powerpoint/2010/main" val="2237485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75027-1CC7-42C5-96BA-29DCD8CFBE77}"/>
              </a:ext>
            </a:extLst>
          </p:cNvPr>
          <p:cNvSpPr>
            <a:spLocks noGrp="1"/>
          </p:cNvSpPr>
          <p:nvPr>
            <p:ph type="body" sz="quarter" idx="13"/>
          </p:nvPr>
        </p:nvSpPr>
        <p:spPr>
          <a:xfrm>
            <a:off x="903639" y="1002431"/>
            <a:ext cx="9422390" cy="957299"/>
          </a:xfrm>
        </p:spPr>
        <p:txBody>
          <a:bodyPr/>
          <a:lstStyle/>
          <a:p>
            <a:r>
              <a:rPr lang="en-US" sz="4800" b="1" spc="-50" dirty="0">
                <a:solidFill>
                  <a:srgbClr val="EF942F"/>
                </a:solidFill>
                <a:latin typeface="Calibri Light" panose="020F0302020204030204"/>
              </a:rPr>
              <a:t>Azure Data Factory</a:t>
            </a:r>
            <a:r>
              <a:rPr lang="en-GB" sz="4800" b="1" spc="-50" dirty="0">
                <a:solidFill>
                  <a:srgbClr val="EF942F"/>
                </a:solidFill>
                <a:latin typeface="Calibri Light" panose="020F0302020204030204"/>
              </a:rPr>
              <a:t>Tools</a:t>
            </a:r>
            <a:endParaRPr lang="pl-PL" sz="4800" b="1" spc="-50" dirty="0">
              <a:solidFill>
                <a:srgbClr val="EF942F"/>
              </a:solidFill>
              <a:latin typeface="Calibri Light" panose="020F0302020204030204"/>
            </a:endParaRPr>
          </a:p>
        </p:txBody>
      </p:sp>
      <p:sp>
        <p:nvSpPr>
          <p:cNvPr id="4" name="Rectangle 3">
            <a:extLst>
              <a:ext uri="{FF2B5EF4-FFF2-40B4-BE49-F238E27FC236}">
                <a16:creationId xmlns:a16="http://schemas.microsoft.com/office/drawing/2014/main" id="{CBF442D0-6452-4E26-B791-4BEEFE3A53F3}"/>
              </a:ext>
            </a:extLst>
          </p:cNvPr>
          <p:cNvSpPr/>
          <p:nvPr/>
        </p:nvSpPr>
        <p:spPr>
          <a:xfrm>
            <a:off x="988361" y="2148421"/>
            <a:ext cx="6096000" cy="480131"/>
          </a:xfrm>
          <a:prstGeom prst="rect">
            <a:avLst/>
          </a:prstGeom>
        </p:spPr>
        <p:txBody>
          <a:bodyPr>
            <a:spAutoFit/>
          </a:bodyPr>
          <a:lstStyle/>
          <a:p>
            <a:pPr lvl="0">
              <a:lnSpc>
                <a:spcPct val="90000"/>
              </a:lnSpc>
              <a:spcBef>
                <a:spcPts val="1400"/>
              </a:spcBef>
            </a:pPr>
            <a:r>
              <a:rPr lang="en-GB" sz="2800" b="1" dirty="0">
                <a:solidFill>
                  <a:srgbClr val="EF942F"/>
                </a:solidFill>
                <a:latin typeface="Euphemia"/>
              </a:rPr>
              <a:t>ADF V2 Web Designer </a:t>
            </a:r>
            <a:r>
              <a:rPr lang="en-GB" sz="2800" dirty="0">
                <a:solidFill>
                  <a:srgbClr val="465562"/>
                </a:solidFill>
                <a:latin typeface="Euphemia"/>
              </a:rPr>
              <a:t>(Azure Portal)</a:t>
            </a:r>
          </a:p>
        </p:txBody>
      </p:sp>
      <p:pic>
        <p:nvPicPr>
          <p:cNvPr id="5" name="Picture 4">
            <a:extLst>
              <a:ext uri="{FF2B5EF4-FFF2-40B4-BE49-F238E27FC236}">
                <a16:creationId xmlns:a16="http://schemas.microsoft.com/office/drawing/2014/main" id="{8224C15B-0C75-4C39-A872-30261756FC1A}"/>
              </a:ext>
            </a:extLst>
          </p:cNvPr>
          <p:cNvPicPr>
            <a:picLocks noChangeAspect="1"/>
          </p:cNvPicPr>
          <p:nvPr/>
        </p:nvPicPr>
        <p:blipFill>
          <a:blip r:embed="rId2"/>
          <a:stretch>
            <a:fillRect/>
          </a:stretch>
        </p:blipFill>
        <p:spPr>
          <a:xfrm>
            <a:off x="8016325" y="1978018"/>
            <a:ext cx="2825305" cy="1769162"/>
          </a:xfrm>
          <a:prstGeom prst="rect">
            <a:avLst/>
          </a:prstGeom>
        </p:spPr>
      </p:pic>
      <p:pic>
        <p:nvPicPr>
          <p:cNvPr id="6" name="Picture 5">
            <a:extLst>
              <a:ext uri="{FF2B5EF4-FFF2-40B4-BE49-F238E27FC236}">
                <a16:creationId xmlns:a16="http://schemas.microsoft.com/office/drawing/2014/main" id="{49E58629-5A65-4897-A8D6-FA36F2BA811F}"/>
              </a:ext>
            </a:extLst>
          </p:cNvPr>
          <p:cNvPicPr>
            <a:picLocks noChangeAspect="1"/>
          </p:cNvPicPr>
          <p:nvPr/>
        </p:nvPicPr>
        <p:blipFill>
          <a:blip r:embed="rId3"/>
          <a:stretch>
            <a:fillRect/>
          </a:stretch>
        </p:blipFill>
        <p:spPr>
          <a:xfrm>
            <a:off x="1189227" y="2817244"/>
            <a:ext cx="6192688" cy="2153398"/>
          </a:xfrm>
          <a:prstGeom prst="rect">
            <a:avLst/>
          </a:prstGeom>
        </p:spPr>
      </p:pic>
      <p:pic>
        <p:nvPicPr>
          <p:cNvPr id="7" name="Picture 6">
            <a:extLst>
              <a:ext uri="{FF2B5EF4-FFF2-40B4-BE49-F238E27FC236}">
                <a16:creationId xmlns:a16="http://schemas.microsoft.com/office/drawing/2014/main" id="{78E04DB2-497B-41E8-91B9-B491C95FD7D8}"/>
              </a:ext>
            </a:extLst>
          </p:cNvPr>
          <p:cNvPicPr>
            <a:picLocks noChangeAspect="1"/>
          </p:cNvPicPr>
          <p:nvPr/>
        </p:nvPicPr>
        <p:blipFill>
          <a:blip r:embed="rId4"/>
          <a:stretch>
            <a:fillRect/>
          </a:stretch>
        </p:blipFill>
        <p:spPr>
          <a:xfrm>
            <a:off x="7084361" y="4255732"/>
            <a:ext cx="3241668" cy="2326681"/>
          </a:xfrm>
          <a:prstGeom prst="rect">
            <a:avLst/>
          </a:prstGeom>
        </p:spPr>
      </p:pic>
      <p:pic>
        <p:nvPicPr>
          <p:cNvPr id="8" name="Picture 7">
            <a:extLst>
              <a:ext uri="{FF2B5EF4-FFF2-40B4-BE49-F238E27FC236}">
                <a16:creationId xmlns:a16="http://schemas.microsoft.com/office/drawing/2014/main" id="{3FFFC2BF-EECB-4164-ABC0-C42DA44C4415}"/>
              </a:ext>
            </a:extLst>
          </p:cNvPr>
          <p:cNvPicPr>
            <a:picLocks noChangeAspect="1"/>
          </p:cNvPicPr>
          <p:nvPr/>
        </p:nvPicPr>
        <p:blipFill>
          <a:blip r:embed="rId5"/>
          <a:stretch>
            <a:fillRect/>
          </a:stretch>
        </p:blipFill>
        <p:spPr>
          <a:xfrm>
            <a:off x="1792568" y="4954282"/>
            <a:ext cx="4776589" cy="1787159"/>
          </a:xfrm>
          <a:prstGeom prst="rect">
            <a:avLst/>
          </a:prstGeom>
        </p:spPr>
      </p:pic>
    </p:spTree>
    <p:extLst>
      <p:ext uri="{BB962C8B-B14F-4D97-AF65-F5344CB8AC3E}">
        <p14:creationId xmlns:p14="http://schemas.microsoft.com/office/powerpoint/2010/main" val="4218304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89DBE-2793-40C5-BFB8-A646CC513CB5}"/>
              </a:ext>
            </a:extLst>
          </p:cNvPr>
          <p:cNvSpPr>
            <a:spLocks noGrp="1"/>
          </p:cNvSpPr>
          <p:nvPr>
            <p:ph type="body" sz="quarter" idx="13"/>
          </p:nvPr>
        </p:nvSpPr>
        <p:spPr>
          <a:xfrm>
            <a:off x="792127" y="857465"/>
            <a:ext cx="10399037" cy="957299"/>
          </a:xfrm>
        </p:spPr>
        <p:txBody>
          <a:bodyPr/>
          <a:lstStyle/>
          <a:p>
            <a:r>
              <a:rPr lang="en-US" b="1" spc="-50" dirty="0">
                <a:solidFill>
                  <a:srgbClr val="EF942F"/>
                </a:solidFill>
                <a:latin typeface="Calibri Light" panose="020F0302020204030204"/>
              </a:rPr>
              <a:t>Azure Data Factory – Sample Pipeline</a:t>
            </a:r>
            <a:endParaRPr lang="pl-PL" b="1" spc="-50" dirty="0">
              <a:solidFill>
                <a:srgbClr val="EF942F"/>
              </a:solidFill>
              <a:latin typeface="Calibri Light" panose="020F0302020204030204"/>
            </a:endParaRPr>
          </a:p>
          <a:p>
            <a:endParaRPr lang="pl-PL" dirty="0"/>
          </a:p>
        </p:txBody>
      </p:sp>
      <p:pic>
        <p:nvPicPr>
          <p:cNvPr id="3" name="Picture 2">
            <a:extLst>
              <a:ext uri="{FF2B5EF4-FFF2-40B4-BE49-F238E27FC236}">
                <a16:creationId xmlns:a16="http://schemas.microsoft.com/office/drawing/2014/main" id="{B03B6337-3DD7-49BE-A524-9D4A8FD76986}"/>
              </a:ext>
            </a:extLst>
          </p:cNvPr>
          <p:cNvPicPr>
            <a:picLocks noChangeAspect="1"/>
          </p:cNvPicPr>
          <p:nvPr/>
        </p:nvPicPr>
        <p:blipFill>
          <a:blip r:embed="rId2"/>
          <a:stretch>
            <a:fillRect/>
          </a:stretch>
        </p:blipFill>
        <p:spPr>
          <a:xfrm>
            <a:off x="693050" y="2669345"/>
            <a:ext cx="11106150" cy="2638425"/>
          </a:xfrm>
          <a:prstGeom prst="rect">
            <a:avLst/>
          </a:prstGeom>
        </p:spPr>
      </p:pic>
    </p:spTree>
    <p:extLst>
      <p:ext uri="{BB962C8B-B14F-4D97-AF65-F5344CB8AC3E}">
        <p14:creationId xmlns:p14="http://schemas.microsoft.com/office/powerpoint/2010/main" val="79108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36F81C-C6D7-4061-9847-1FCE6A91DA60}"/>
              </a:ext>
            </a:extLst>
          </p:cNvPr>
          <p:cNvSpPr>
            <a:spLocks noGrp="1"/>
          </p:cNvSpPr>
          <p:nvPr>
            <p:ph type="body" sz="quarter" idx="13"/>
          </p:nvPr>
        </p:nvSpPr>
        <p:spPr>
          <a:xfrm>
            <a:off x="792127" y="857465"/>
            <a:ext cx="9611961" cy="957299"/>
          </a:xfrm>
        </p:spPr>
        <p:txBody>
          <a:bodyPr/>
          <a:lstStyle/>
          <a:p>
            <a:r>
              <a:rPr lang="en-GB" b="1" spc="-50" dirty="0">
                <a:solidFill>
                  <a:srgbClr val="EF942F"/>
                </a:solidFill>
                <a:latin typeface="Calibri Light" panose="020F0302020204030204"/>
              </a:rPr>
              <a:t>Azure Data Factory Performance</a:t>
            </a:r>
            <a:endParaRPr lang="pl-PL" b="1" spc="-50" dirty="0">
              <a:solidFill>
                <a:srgbClr val="EF942F"/>
              </a:solidFill>
              <a:latin typeface="Calibri Light" panose="020F0302020204030204"/>
            </a:endParaRPr>
          </a:p>
        </p:txBody>
      </p:sp>
      <p:pic>
        <p:nvPicPr>
          <p:cNvPr id="3" name="Picture 2" descr="Performance matrix">
            <a:extLst>
              <a:ext uri="{FF2B5EF4-FFF2-40B4-BE49-F238E27FC236}">
                <a16:creationId xmlns:a16="http://schemas.microsoft.com/office/drawing/2014/main" id="{ACEF6ECA-7304-4FC0-8E20-1D61F8F52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108" y="1506846"/>
            <a:ext cx="7236804" cy="4856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AA5C41-5374-4D9B-AF9B-D8F460A94424}"/>
              </a:ext>
            </a:extLst>
          </p:cNvPr>
          <p:cNvSpPr txBox="1"/>
          <p:nvPr/>
        </p:nvSpPr>
        <p:spPr>
          <a:xfrm>
            <a:off x="3295077" y="6441604"/>
            <a:ext cx="8896923" cy="341632"/>
          </a:xfrm>
          <a:prstGeom prst="rect">
            <a:avLst/>
          </a:prstGeom>
          <a:noFill/>
        </p:spPr>
        <p:txBody>
          <a:bodyPr wrap="none" rtlCol="0">
            <a:spAutoFit/>
          </a:bodyPr>
          <a:lstStyle/>
          <a:p>
            <a:pPr>
              <a:lnSpc>
                <a:spcPct val="90000"/>
              </a:lnSpc>
            </a:pPr>
            <a:r>
              <a:rPr lang="pl-PL" dirty="0">
                <a:hlinkClick r:id="rId3"/>
              </a:rPr>
              <a:t>https://docs.microsoft.com/en-us/azure/data-factory/copy-activity-performance</a:t>
            </a:r>
            <a:endParaRPr lang="pl-PL" dirty="0"/>
          </a:p>
        </p:txBody>
      </p:sp>
    </p:spTree>
    <p:extLst>
      <p:ext uri="{BB962C8B-B14F-4D97-AF65-F5344CB8AC3E}">
        <p14:creationId xmlns:p14="http://schemas.microsoft.com/office/powerpoint/2010/main" val="3715630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FB1485-2094-4158-A6F1-1AE9B8D19E22}"/>
              </a:ext>
            </a:extLst>
          </p:cNvPr>
          <p:cNvSpPr>
            <a:spLocks noGrp="1"/>
          </p:cNvSpPr>
          <p:nvPr>
            <p:ph type="body" sz="quarter" idx="13"/>
          </p:nvPr>
        </p:nvSpPr>
        <p:spPr>
          <a:xfrm>
            <a:off x="792127" y="857465"/>
            <a:ext cx="10035707" cy="957299"/>
          </a:xfrm>
        </p:spPr>
        <p:txBody>
          <a:bodyPr/>
          <a:lstStyle/>
          <a:p>
            <a:r>
              <a:rPr lang="en-GB" b="1" spc="-50" dirty="0">
                <a:solidFill>
                  <a:srgbClr val="EF942F"/>
                </a:solidFill>
                <a:latin typeface="Calibri Light" panose="020F0302020204030204"/>
              </a:rPr>
              <a:t>Azure Data Factory Costs</a:t>
            </a:r>
            <a:endParaRPr lang="pl-PL" b="1" spc="-50" dirty="0">
              <a:solidFill>
                <a:srgbClr val="EF942F"/>
              </a:solidFill>
              <a:latin typeface="Calibri Light" panose="020F0302020204030204"/>
            </a:endParaRPr>
          </a:p>
        </p:txBody>
      </p:sp>
      <p:sp>
        <p:nvSpPr>
          <p:cNvPr id="4" name="Rectangle 3">
            <a:extLst>
              <a:ext uri="{FF2B5EF4-FFF2-40B4-BE49-F238E27FC236}">
                <a16:creationId xmlns:a16="http://schemas.microsoft.com/office/drawing/2014/main" id="{6725A5B5-AD43-44B6-9A6B-27319F12366E}"/>
              </a:ext>
            </a:extLst>
          </p:cNvPr>
          <p:cNvSpPr/>
          <p:nvPr/>
        </p:nvSpPr>
        <p:spPr>
          <a:xfrm>
            <a:off x="1208049" y="1570644"/>
            <a:ext cx="6096000" cy="3865674"/>
          </a:xfrm>
          <a:prstGeom prst="rect">
            <a:avLst/>
          </a:prstGeom>
        </p:spPr>
        <p:txBody>
          <a:bodyPr>
            <a:spAutoFit/>
          </a:bodyPr>
          <a:lstStyle/>
          <a:p>
            <a:pPr marL="457200" lvl="0" indent="-457200">
              <a:lnSpc>
                <a:spcPct val="90000"/>
              </a:lnSpc>
              <a:spcBef>
                <a:spcPts val="1400"/>
              </a:spcBef>
              <a:buFont typeface="Arial" panose="020B0604020202020204" pitchFamily="34" charset="0"/>
              <a:buChar char="•"/>
            </a:pPr>
            <a:r>
              <a:rPr lang="en-GB" sz="2800" dirty="0">
                <a:solidFill>
                  <a:srgbClr val="465562"/>
                </a:solidFill>
                <a:latin typeface="Euphemia"/>
              </a:rPr>
              <a:t>Costs depend on Integration Runtime:</a:t>
            </a:r>
          </a:p>
          <a:p>
            <a:pPr marL="708660" lvl="1" indent="-342900">
              <a:lnSpc>
                <a:spcPct val="90000"/>
              </a:lnSpc>
              <a:spcBef>
                <a:spcPts val="600"/>
              </a:spcBef>
              <a:buFont typeface="Arial" panose="020B0604020202020204" pitchFamily="34" charset="0"/>
              <a:buChar char="•"/>
            </a:pPr>
            <a:r>
              <a:rPr lang="pl-PL" sz="2400" dirty="0">
                <a:solidFill>
                  <a:srgbClr val="E8A565">
                    <a:lumMod val="75000"/>
                  </a:srgbClr>
                </a:solidFill>
                <a:latin typeface="Euphemia"/>
              </a:rPr>
              <a:t>Azure Integration Runtime</a:t>
            </a:r>
            <a:endParaRPr lang="en-GB" sz="2400" dirty="0">
              <a:solidFill>
                <a:srgbClr val="E8A565">
                  <a:lumMod val="75000"/>
                </a:srgbClr>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Activity runs (in thousands)</a:t>
            </a:r>
            <a:endParaRPr lang="en-GB" sz="2000" dirty="0">
              <a:solidFill>
                <a:srgbClr val="465562"/>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Data movement units</a:t>
            </a:r>
            <a:endParaRPr lang="en-GB" sz="2000" dirty="0">
              <a:solidFill>
                <a:srgbClr val="465562"/>
              </a:solidFill>
              <a:latin typeface="Euphemia"/>
            </a:endParaRPr>
          </a:p>
          <a:p>
            <a:pPr marL="708660" lvl="1" indent="-342900">
              <a:lnSpc>
                <a:spcPct val="90000"/>
              </a:lnSpc>
              <a:spcBef>
                <a:spcPts val="600"/>
              </a:spcBef>
              <a:buFont typeface="Arial" panose="020B0604020202020204" pitchFamily="34" charset="0"/>
              <a:buChar char="•"/>
            </a:pPr>
            <a:r>
              <a:rPr lang="pl-PL" sz="2400" dirty="0">
                <a:solidFill>
                  <a:srgbClr val="E8A565">
                    <a:lumMod val="75000"/>
                  </a:srgbClr>
                </a:solidFill>
                <a:latin typeface="Euphemia"/>
              </a:rPr>
              <a:t>Self-hosted Integration Runtime</a:t>
            </a: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Activity runs (in thousands)</a:t>
            </a:r>
            <a:endParaRPr lang="en-GB" sz="2000" dirty="0">
              <a:solidFill>
                <a:srgbClr val="465562"/>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Data movement units</a:t>
            </a:r>
            <a:endParaRPr lang="en-GB" sz="2000" dirty="0">
              <a:solidFill>
                <a:srgbClr val="465562"/>
              </a:solidFill>
              <a:latin typeface="Euphemia"/>
            </a:endParaRPr>
          </a:p>
          <a:p>
            <a:pPr marL="708660" lvl="1" indent="-342900">
              <a:lnSpc>
                <a:spcPct val="90000"/>
              </a:lnSpc>
              <a:spcBef>
                <a:spcPts val="600"/>
              </a:spcBef>
              <a:buFont typeface="Arial" panose="020B0604020202020204" pitchFamily="34" charset="0"/>
              <a:buChar char="•"/>
            </a:pPr>
            <a:r>
              <a:rPr lang="pl-PL" sz="2400" dirty="0">
                <a:solidFill>
                  <a:srgbClr val="465562"/>
                </a:solidFill>
                <a:latin typeface="Euphemia"/>
              </a:rPr>
              <a:t>SQL Server Integration Services</a:t>
            </a:r>
            <a:endParaRPr lang="en-GB" sz="2400" dirty="0">
              <a:solidFill>
                <a:srgbClr val="465562"/>
              </a:solidFill>
              <a:latin typeface="Euphemia"/>
            </a:endParaRPr>
          </a:p>
          <a:p>
            <a:pPr marL="1074420" lvl="2" indent="-342900">
              <a:lnSpc>
                <a:spcPct val="90000"/>
              </a:lnSpc>
              <a:spcBef>
                <a:spcPts val="600"/>
              </a:spcBef>
              <a:buFont typeface="Arial" panose="020B0604020202020204" pitchFamily="34" charset="0"/>
              <a:buChar char="•"/>
            </a:pPr>
            <a:r>
              <a:rPr lang="pl-PL" sz="2000" dirty="0">
                <a:solidFill>
                  <a:srgbClr val="465562"/>
                </a:solidFill>
                <a:latin typeface="Euphemia"/>
              </a:rPr>
              <a:t>Virtual machine</a:t>
            </a:r>
            <a:r>
              <a:rPr lang="en-GB" sz="2000" dirty="0">
                <a:solidFill>
                  <a:srgbClr val="465562"/>
                </a:solidFill>
                <a:latin typeface="Euphemia"/>
              </a:rPr>
              <a:t>(s) type e.g. D1V2  (h)</a:t>
            </a:r>
          </a:p>
        </p:txBody>
      </p:sp>
      <p:sp>
        <p:nvSpPr>
          <p:cNvPr id="5" name="Rectangle 4">
            <a:extLst>
              <a:ext uri="{FF2B5EF4-FFF2-40B4-BE49-F238E27FC236}">
                <a16:creationId xmlns:a16="http://schemas.microsoft.com/office/drawing/2014/main" id="{31F5F96A-1B53-4BBE-9B94-45A9E52D4B2A}"/>
              </a:ext>
            </a:extLst>
          </p:cNvPr>
          <p:cNvSpPr/>
          <p:nvPr/>
        </p:nvSpPr>
        <p:spPr>
          <a:xfrm>
            <a:off x="1810215" y="5724765"/>
            <a:ext cx="7289180" cy="424732"/>
          </a:xfrm>
          <a:prstGeom prst="rect">
            <a:avLst/>
          </a:prstGeom>
        </p:spPr>
        <p:txBody>
          <a:bodyPr wrap="square">
            <a:spAutoFit/>
          </a:bodyPr>
          <a:lstStyle/>
          <a:p>
            <a:pPr marL="0" lvl="1">
              <a:lnSpc>
                <a:spcPct val="90000"/>
              </a:lnSpc>
              <a:spcBef>
                <a:spcPts val="600"/>
              </a:spcBef>
            </a:pPr>
            <a:r>
              <a:rPr lang="pl-PL" sz="2400" dirty="0">
                <a:solidFill>
                  <a:srgbClr val="FF5F00"/>
                </a:solidFill>
                <a:hlinkClick r:id="rId2">
                  <a:extLst>
                    <a:ext uri="{A12FA001-AC4F-418D-AE19-62706E023703}">
                      <ahyp:hlinkClr xmlns:ahyp="http://schemas.microsoft.com/office/drawing/2018/hyperlinkcolor" val="tx"/>
                    </a:ext>
                  </a:extLst>
                </a:hlinkClick>
              </a:rPr>
              <a:t>https://azure.microsoft.com/en-gb/pricing/calculator/</a:t>
            </a:r>
            <a:endParaRPr lang="pl-PL" sz="2400" dirty="0">
              <a:solidFill>
                <a:srgbClr val="FF5F00"/>
              </a:solidFill>
            </a:endParaRPr>
          </a:p>
        </p:txBody>
      </p:sp>
      <p:pic>
        <p:nvPicPr>
          <p:cNvPr id="6" name="Picture 5">
            <a:extLst>
              <a:ext uri="{FF2B5EF4-FFF2-40B4-BE49-F238E27FC236}">
                <a16:creationId xmlns:a16="http://schemas.microsoft.com/office/drawing/2014/main" id="{DD8CFEB8-F6D5-4820-8E01-499E7571E7D6}"/>
              </a:ext>
            </a:extLst>
          </p:cNvPr>
          <p:cNvPicPr>
            <a:picLocks noChangeAspect="1"/>
          </p:cNvPicPr>
          <p:nvPr/>
        </p:nvPicPr>
        <p:blipFill>
          <a:blip r:embed="rId3"/>
          <a:stretch>
            <a:fillRect/>
          </a:stretch>
        </p:blipFill>
        <p:spPr>
          <a:xfrm>
            <a:off x="8020584" y="1395896"/>
            <a:ext cx="3546557" cy="4215170"/>
          </a:xfrm>
          <a:prstGeom prst="rect">
            <a:avLst/>
          </a:prstGeom>
        </p:spPr>
      </p:pic>
    </p:spTree>
    <p:extLst>
      <p:ext uri="{BB962C8B-B14F-4D97-AF65-F5344CB8AC3E}">
        <p14:creationId xmlns:p14="http://schemas.microsoft.com/office/powerpoint/2010/main" val="3375242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0E0B5-338B-488D-81D9-135AD1AB089D}"/>
              </a:ext>
            </a:extLst>
          </p:cNvPr>
          <p:cNvSpPr>
            <a:spLocks noGrp="1"/>
          </p:cNvSpPr>
          <p:nvPr>
            <p:ph type="body" sz="quarter" idx="13"/>
          </p:nvPr>
        </p:nvSpPr>
        <p:spPr/>
        <p:txBody>
          <a:bodyPr/>
          <a:lstStyle/>
          <a:p>
            <a:endParaRPr lang="pl-PL"/>
          </a:p>
        </p:txBody>
      </p:sp>
    </p:spTree>
    <p:extLst>
      <p:ext uri="{BB962C8B-B14F-4D97-AF65-F5344CB8AC3E}">
        <p14:creationId xmlns:p14="http://schemas.microsoft.com/office/powerpoint/2010/main" val="1648223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2895600" y="2718036"/>
            <a:ext cx="3292889" cy="1421928"/>
          </a:xfrm>
          <a:prstGeom prst="rect">
            <a:avLst/>
          </a:prstGeom>
          <a:noFill/>
        </p:spPr>
        <p:txBody>
          <a:bodyPr wrap="none" rtlCol="0">
            <a:spAutoFit/>
          </a:bodyPr>
          <a:lstStyle/>
          <a:p>
            <a:pPr>
              <a:lnSpc>
                <a:spcPct val="90000"/>
              </a:lnSpc>
              <a:spcBef>
                <a:spcPts val="1000"/>
              </a:spcBef>
            </a:pPr>
            <a:r>
              <a:rPr lang="en-GB" sz="9600" b="1" spc="-50" dirty="0">
                <a:solidFill>
                  <a:srgbClr val="EF942F"/>
                </a:solidFill>
                <a:latin typeface="Calibri Light" panose="020F0302020204030204"/>
              </a:rPr>
              <a:t>DEMO</a:t>
            </a:r>
            <a:endParaRPr lang="pl-PL" sz="9600" b="1" spc="-50" dirty="0">
              <a:solidFill>
                <a:srgbClr val="EF942F"/>
              </a:solidFill>
              <a:latin typeface="Calibri Light" panose="020F0302020204030204"/>
            </a:endParaRPr>
          </a:p>
        </p:txBody>
      </p:sp>
    </p:spTree>
    <p:extLst>
      <p:ext uri="{BB962C8B-B14F-4D97-AF65-F5344CB8AC3E}">
        <p14:creationId xmlns:p14="http://schemas.microsoft.com/office/powerpoint/2010/main" val="1846738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2895600" y="2718036"/>
            <a:ext cx="2996333" cy="1421928"/>
          </a:xfrm>
          <a:prstGeom prst="rect">
            <a:avLst/>
          </a:prstGeom>
          <a:noFill/>
        </p:spPr>
        <p:txBody>
          <a:bodyPr wrap="none" rtlCol="0">
            <a:spAutoFit/>
          </a:bodyPr>
          <a:lstStyle/>
          <a:p>
            <a:pPr>
              <a:lnSpc>
                <a:spcPct val="90000"/>
              </a:lnSpc>
              <a:spcBef>
                <a:spcPts val="1000"/>
              </a:spcBef>
            </a:pPr>
            <a:r>
              <a:rPr lang="en-GB" sz="9600" b="1" spc="-50" dirty="0">
                <a:solidFill>
                  <a:srgbClr val="EF942F"/>
                </a:solidFill>
                <a:latin typeface="Calibri Light" panose="020F0302020204030204"/>
              </a:rPr>
              <a:t>Q &amp; A</a:t>
            </a:r>
            <a:endParaRPr lang="pl-PL" sz="9600" b="1" spc="-50" dirty="0">
              <a:solidFill>
                <a:srgbClr val="EF942F"/>
              </a:solidFill>
              <a:latin typeface="Calibri Light" panose="020F0302020204030204"/>
            </a:endParaRPr>
          </a:p>
        </p:txBody>
      </p:sp>
    </p:spTree>
    <p:extLst>
      <p:ext uri="{BB962C8B-B14F-4D97-AF65-F5344CB8AC3E}">
        <p14:creationId xmlns:p14="http://schemas.microsoft.com/office/powerpoint/2010/main" val="1975511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BFF23C-168F-412E-A2C2-FCECE0BD003B}"/>
              </a:ext>
            </a:extLst>
          </p:cNvPr>
          <p:cNvSpPr>
            <a:spLocks noGrp="1"/>
          </p:cNvSpPr>
          <p:nvPr>
            <p:ph type="body" sz="quarter" idx="13"/>
          </p:nvPr>
        </p:nvSpPr>
        <p:spPr/>
        <p:txBody>
          <a:bodyPr/>
          <a:lstStyle/>
          <a:p>
            <a:r>
              <a:rPr lang="en-GB" sz="4800" b="1" spc="-50" dirty="0">
                <a:solidFill>
                  <a:srgbClr val="EF942F"/>
                </a:solidFill>
                <a:latin typeface="Calibri Light" panose="020F0302020204030204"/>
                <a:ea typeface="+mj-ea"/>
                <a:cs typeface="+mj-cs"/>
              </a:rPr>
              <a:t>Resources</a:t>
            </a:r>
            <a:endParaRPr lang="pl-PL" sz="4800" b="1" spc="-50" dirty="0">
              <a:solidFill>
                <a:srgbClr val="EF942F"/>
              </a:solidFill>
              <a:latin typeface="Calibri Light" panose="020F0302020204030204"/>
              <a:ea typeface="+mj-ea"/>
              <a:cs typeface="+mj-cs"/>
            </a:endParaRPr>
          </a:p>
        </p:txBody>
      </p:sp>
      <p:sp>
        <p:nvSpPr>
          <p:cNvPr id="6" name="Rectangle 5">
            <a:extLst>
              <a:ext uri="{FF2B5EF4-FFF2-40B4-BE49-F238E27FC236}">
                <a16:creationId xmlns:a16="http://schemas.microsoft.com/office/drawing/2014/main" id="{2784AA54-E152-4856-BC65-FF609C1068CB}"/>
              </a:ext>
            </a:extLst>
          </p:cNvPr>
          <p:cNvSpPr/>
          <p:nvPr/>
        </p:nvSpPr>
        <p:spPr>
          <a:xfrm>
            <a:off x="1542742" y="1698416"/>
            <a:ext cx="10039658" cy="406265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l-PL" sz="2000" b="1" i="0" u="none" strike="noStrike" kern="0" cap="none" spc="0" normalizeH="0" baseline="0" noProof="0" dirty="0">
                <a:ln>
                  <a:noFill/>
                </a:ln>
                <a:solidFill>
                  <a:srgbClr val="EF942F"/>
                </a:solidFill>
                <a:effectLst/>
                <a:uLnTx/>
                <a:uFillTx/>
              </a:rPr>
              <a:t>My examples (and demos)</a:t>
            </a:r>
            <a:endParaRPr kumimoji="0" lang="pl-PL" sz="2000" b="1" i="0" u="none" strike="noStrike" kern="0" cap="none" spc="0" normalizeH="0" baseline="0" noProof="0" dirty="0">
              <a:ln>
                <a:noFill/>
              </a:ln>
              <a:solidFill>
                <a:srgbClr val="EF942F"/>
              </a:solidFill>
              <a:effectLst/>
              <a:uLnTx/>
              <a:uFillTx/>
              <a:hlinkClick r:id="rId2">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defRPr/>
            </a:pPr>
            <a:r>
              <a:rPr lang="pl-PL" kern="0" dirty="0">
                <a:solidFill>
                  <a:prstClr val="black"/>
                </a:solidFill>
                <a:hlinkClick r:id="rId3"/>
              </a:rPr>
              <a:t>https://github.com/cloud4yourdata/demos/tree/master/4DevKatowice2018/USQL</a:t>
            </a:r>
            <a:endParaRPr lang="en-GB" kern="0">
              <a:solidFill>
                <a:prstClr val="black"/>
              </a:solidFill>
            </a:endParaRPr>
          </a:p>
          <a:p>
            <a:pPr marL="342900" indent="-342900">
              <a:buFont typeface="Arial" panose="020B0604020202020204" pitchFamily="34" charset="0"/>
              <a:buChar char="•"/>
              <a:defRPr/>
            </a:pPr>
            <a:r>
              <a:rPr lang="pl-PL" kern="0">
                <a:solidFill>
                  <a:prstClr val="black"/>
                </a:solidFill>
                <a:hlinkClick r:id="rId4">
                  <a:extLst>
                    <a:ext uri="{A12FA001-AC4F-418D-AE19-62706E023703}">
                      <ahyp:hlinkClr xmlns:ahyp="http://schemas.microsoft.com/office/drawing/2018/hyperlinkcolor" val="tx"/>
                    </a:ext>
                  </a:extLst>
                </a:hlinkClick>
              </a:rPr>
              <a:t>https</a:t>
            </a:r>
            <a:r>
              <a:rPr lang="pl-PL" kern="0" dirty="0">
                <a:solidFill>
                  <a:prstClr val="black"/>
                </a:solidFill>
                <a:hlinkClick r:id="rId4">
                  <a:extLst>
                    <a:ext uri="{A12FA001-AC4F-418D-AE19-62706E023703}">
                      <ahyp:hlinkClr xmlns:ahyp="http://schemas.microsoft.com/office/drawing/2018/hyperlinkcolor" val="tx"/>
                    </a:ext>
                  </a:extLst>
                </a:hlinkClick>
              </a:rPr>
              <a:t>://github.com/cloud4yourdata/usql/</a:t>
            </a:r>
            <a:endParaRPr lang="pl-PL" kern="0" dirty="0">
              <a:solidFill>
                <a:prstClr val="black"/>
              </a:solidFil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2000" b="1" i="0" u="none" strike="noStrike" kern="0" cap="none" spc="0" normalizeH="0" baseline="0" noProof="0" dirty="0">
                <a:ln>
                  <a:noFill/>
                </a:ln>
                <a:solidFill>
                  <a:srgbClr val="EF942F"/>
                </a:solidFill>
                <a:effectLst/>
                <a:uLnTx/>
                <a:uFillTx/>
              </a:rPr>
              <a:t>Blogs and pages</a:t>
            </a:r>
            <a:endParaRPr kumimoji="0" lang="pl-PL" sz="2000" b="0" i="0" u="none" strike="noStrike" kern="0" cap="none" spc="0" normalizeH="0" baseline="0" noProof="0" dirty="0">
              <a:ln>
                <a:noFill/>
              </a:ln>
              <a:solidFill>
                <a:srgbClr val="EF942F"/>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5">
                  <a:extLst>
                    <a:ext uri="{A12FA001-AC4F-418D-AE19-62706E023703}">
                      <ahyp:hlinkClr xmlns:ahyp="http://schemas.microsoft.com/office/drawing/2018/hyperlinkcolor" val="tx"/>
                    </a:ext>
                  </a:extLst>
                </a:hlinkClick>
              </a:rPr>
              <a:t>http://aka.ms/AzureDataLake</a:t>
            </a:r>
            <a:endParaRPr kumimoji="0" lang="pl-PL" sz="1800" b="0" i="0" u="none" strike="noStrike" kern="0" cap="none" spc="0" normalizeH="0" baseline="0" noProof="0" dirty="0">
              <a:ln>
                <a:noFill/>
              </a:ln>
              <a:solidFill>
                <a:prstClr val="black"/>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6">
                  <a:extLst>
                    <a:ext uri="{A12FA001-AC4F-418D-AE19-62706E023703}">
                      <ahyp:hlinkClr xmlns:ahyp="http://schemas.microsoft.com/office/drawing/2018/hyperlinkcolor" val="tx"/>
                    </a:ext>
                  </a:extLst>
                </a:hlinkClick>
              </a:rPr>
              <a:t>http://usql.io</a:t>
            </a:r>
            <a:endParaRPr kumimoji="0" lang="pl-PL" sz="1800" b="0" i="0" u="none" strike="noStrike" kern="0" cap="none" spc="0" normalizeH="0" baseline="0" noProof="0" dirty="0">
              <a:ln>
                <a:noFill/>
              </a:ln>
              <a:solidFill>
                <a:prstClr val="black"/>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7">
                  <a:extLst>
                    <a:ext uri="{A12FA001-AC4F-418D-AE19-62706E023703}">
                      <ahyp:hlinkClr xmlns:ahyp="http://schemas.microsoft.com/office/drawing/2018/hyperlinkcolor" val="tx"/>
                    </a:ext>
                  </a:extLst>
                </a:hlinkClick>
              </a:rPr>
              <a:t>http://blogs.msdn.microsoft.com/mrys/</a:t>
            </a:r>
            <a:endParaRPr kumimoji="0" lang="pl-PL" sz="1800" b="0" i="0" u="none" strike="noStrike" kern="0" cap="none" spc="0" normalizeH="0" baseline="0" noProof="0" dirty="0">
              <a:ln>
                <a:noFill/>
              </a:ln>
              <a:solidFill>
                <a:prstClr val="black"/>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8">
                  <a:extLst>
                    <a:ext uri="{A12FA001-AC4F-418D-AE19-62706E023703}">
                      <ahyp:hlinkClr xmlns:ahyp="http://schemas.microsoft.com/office/drawing/2018/hyperlinkcolor" val="tx"/>
                    </a:ext>
                  </a:extLst>
                </a:hlinkClick>
              </a:rPr>
              <a:t>http://blogs.msdn.microsoft.com/azuredatalake/</a:t>
            </a:r>
            <a:endParaRPr kumimoji="0" lang="pl-PL" sz="20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pl-PL" sz="2000" b="1" i="0" u="none" strike="noStrike" kern="0" cap="none" spc="0" normalizeH="0" baseline="0" noProof="0" dirty="0">
                <a:ln>
                  <a:noFill/>
                </a:ln>
                <a:solidFill>
                  <a:srgbClr val="EF942F"/>
                </a:solidFill>
                <a:effectLst/>
                <a:uLnTx/>
                <a:uFillTx/>
              </a:rPr>
              <a:t>Documentation, articles ...</a:t>
            </a:r>
            <a:endParaRPr kumimoji="0" lang="en-GB" sz="2000" b="0" i="0" u="none" strike="noStrike" kern="0" cap="none" spc="0" normalizeH="0" baseline="0" noProof="0" dirty="0">
              <a:ln>
                <a:noFill/>
              </a:ln>
              <a:solidFill>
                <a:srgbClr val="EF942F"/>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9">
                  <a:extLst>
                    <a:ext uri="{A12FA001-AC4F-418D-AE19-62706E023703}">
                      <ahyp:hlinkClr xmlns:ahyp="http://schemas.microsoft.com/office/drawing/2018/hyperlinkcolor" val="tx"/>
                    </a:ext>
                  </a:extLst>
                </a:hlinkClick>
              </a:rPr>
              <a:t>http://aka.ms/usql_reference</a:t>
            </a:r>
            <a:endParaRPr kumimoji="0" lang="pl-PL" sz="1800" b="0" i="0" u="none" strike="noStrike" kern="0" cap="none" spc="0" normalizeH="0" baseline="0" noProof="0" dirty="0">
              <a:ln>
                <a:noFill/>
              </a:ln>
              <a:solidFill>
                <a:prstClr val="black"/>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10">
                  <a:extLst>
                    <a:ext uri="{A12FA001-AC4F-418D-AE19-62706E023703}">
                      <ahyp:hlinkClr xmlns:ahyp="http://schemas.microsoft.com/office/drawing/2018/hyperlinkcolor" val="tx"/>
                    </a:ext>
                  </a:extLst>
                </a:hlinkClick>
              </a:rPr>
              <a:t>https://azure.microsoft.com/enus/documentation/services/data-lake-analytics/</a:t>
            </a:r>
            <a:endParaRPr kumimoji="0" lang="pl-PL" sz="1800" b="0" i="0" u="none" strike="noStrike" kern="0" cap="none" spc="0" normalizeH="0" baseline="0" noProof="0" dirty="0">
              <a:ln>
                <a:noFill/>
              </a:ln>
              <a:solidFill>
                <a:prstClr val="black"/>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11">
                  <a:extLst>
                    <a:ext uri="{A12FA001-AC4F-418D-AE19-62706E023703}">
                      <ahyp:hlinkClr xmlns:ahyp="http://schemas.microsoft.com/office/drawing/2018/hyperlinkcolor" val="tx"/>
                    </a:ext>
                  </a:extLst>
                </a:hlinkClick>
              </a:rPr>
              <a:t>https://msdn.microsoft.com/en-us/magazine/mt614251</a:t>
            </a:r>
            <a:endParaRPr kumimoji="0" lang="pl-PL" sz="1800" b="0" i="0" u="none" strike="noStrike" kern="0" cap="none" spc="0" normalizeH="0" baseline="0" noProof="0" dirty="0">
              <a:ln>
                <a:noFill/>
              </a:ln>
              <a:solidFill>
                <a:prstClr val="black"/>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12">
                  <a:extLst>
                    <a:ext uri="{A12FA001-AC4F-418D-AE19-62706E023703}">
                      <ahyp:hlinkClr xmlns:ahyp="http://schemas.microsoft.com/office/drawing/2018/hyperlinkcolor" val="tx"/>
                    </a:ext>
                  </a:extLst>
                </a:hlinkClick>
              </a:rPr>
              <a:t>https://channel9.msdn.com/Search?term=U-SQL#ch9Search</a:t>
            </a:r>
            <a:endParaRPr kumimoji="0" lang="pl-PL" sz="1800" b="0" i="0" u="none" strike="noStrike" kern="0" cap="none" spc="0" normalizeH="0" baseline="0" noProof="0" dirty="0">
              <a:ln>
                <a:noFill/>
              </a:ln>
              <a:solidFill>
                <a:prstClr val="black"/>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l-PL" sz="1800" b="0" i="0" u="none" strike="noStrike" kern="0" cap="none" spc="0" normalizeH="0" baseline="0" noProof="0" dirty="0">
                <a:ln>
                  <a:noFill/>
                </a:ln>
                <a:solidFill>
                  <a:prstClr val="black"/>
                </a:solidFill>
                <a:effectLst/>
                <a:uLnTx/>
                <a:uFillTx/>
                <a:hlinkClick r:id="rId13">
                  <a:extLst>
                    <a:ext uri="{A12FA001-AC4F-418D-AE19-62706E023703}">
                      <ahyp:hlinkClr xmlns:ahyp="http://schemas.microsoft.com/office/drawing/2018/hyperlinkcolor" val="tx"/>
                    </a:ext>
                  </a:extLst>
                </a:hlinkClick>
              </a:rPr>
              <a:t>https://www.youtube.com/results?search_query=U-SQL</a:t>
            </a:r>
            <a:endParaRPr kumimoji="0" lang="pl-PL"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379738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1666240" y="2718036"/>
            <a:ext cx="6273641" cy="1421928"/>
          </a:xfrm>
          <a:prstGeom prst="rect">
            <a:avLst/>
          </a:prstGeom>
          <a:noFill/>
        </p:spPr>
        <p:txBody>
          <a:bodyPr wrap="none" rtlCol="0">
            <a:spAutoFit/>
          </a:bodyPr>
          <a:lstStyle/>
          <a:p>
            <a:pPr>
              <a:lnSpc>
                <a:spcPct val="90000"/>
              </a:lnSpc>
              <a:spcBef>
                <a:spcPts val="1000"/>
              </a:spcBef>
            </a:pPr>
            <a:r>
              <a:rPr lang="en-GB" sz="9600" b="1" spc="-50" dirty="0">
                <a:solidFill>
                  <a:srgbClr val="EF942F"/>
                </a:solidFill>
                <a:latin typeface="Calibri Light" panose="020F0302020204030204"/>
              </a:rPr>
              <a:t>THANK YOU!</a:t>
            </a:r>
            <a:endParaRPr lang="pl-PL" sz="9600" b="1" spc="-50" dirty="0">
              <a:solidFill>
                <a:srgbClr val="EF942F"/>
              </a:solidFill>
              <a:latin typeface="Calibri Light" panose="020F0302020204030204"/>
            </a:endParaRPr>
          </a:p>
        </p:txBody>
      </p:sp>
      <p:sp>
        <p:nvSpPr>
          <p:cNvPr id="2" name="TextBox 1">
            <a:extLst>
              <a:ext uri="{FF2B5EF4-FFF2-40B4-BE49-F238E27FC236}">
                <a16:creationId xmlns:a16="http://schemas.microsoft.com/office/drawing/2014/main" id="{976F5A5E-BEFB-48D2-98AE-2EA0E2515E40}"/>
              </a:ext>
            </a:extLst>
          </p:cNvPr>
          <p:cNvSpPr txBox="1"/>
          <p:nvPr/>
        </p:nvSpPr>
        <p:spPr>
          <a:xfrm>
            <a:off x="1957705" y="4139964"/>
            <a:ext cx="4504759" cy="461665"/>
          </a:xfrm>
          <a:prstGeom prst="rect">
            <a:avLst/>
          </a:prstGeom>
          <a:noFill/>
        </p:spPr>
        <p:txBody>
          <a:bodyPr wrap="none" rtlCol="0">
            <a:spAutoFit/>
          </a:bodyPr>
          <a:lstStyle/>
          <a:p>
            <a:r>
              <a:rPr lang="en-GB" sz="2400" dirty="0">
                <a:hlinkClick r:id="rId2"/>
              </a:rPr>
              <a:t>tkrawczyk@future-processing.com</a:t>
            </a:r>
            <a:endParaRPr lang="en-GB" sz="2400" dirty="0"/>
          </a:p>
        </p:txBody>
      </p:sp>
    </p:spTree>
    <p:extLst>
      <p:ext uri="{BB962C8B-B14F-4D97-AF65-F5344CB8AC3E}">
        <p14:creationId xmlns:p14="http://schemas.microsoft.com/office/powerpoint/2010/main" val="158078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2E2000-5E1A-461A-AF72-79E07742676C}"/>
              </a:ext>
            </a:extLst>
          </p:cNvPr>
          <p:cNvSpPr>
            <a:spLocks noGrp="1"/>
          </p:cNvSpPr>
          <p:nvPr>
            <p:ph type="body" sz="quarter" idx="13"/>
          </p:nvPr>
        </p:nvSpPr>
        <p:spPr>
          <a:xfrm>
            <a:off x="792127" y="857465"/>
            <a:ext cx="6709874" cy="957299"/>
          </a:xfrm>
        </p:spPr>
        <p:txBody>
          <a:bodyPr/>
          <a:lstStyle/>
          <a:p>
            <a:r>
              <a:rPr lang="en-GB" sz="4800" b="1" spc="-50" dirty="0">
                <a:solidFill>
                  <a:srgbClr val="EF942F"/>
                </a:solidFill>
                <a:latin typeface="Calibri Light" panose="020F0302020204030204"/>
                <a:ea typeface="+mj-ea"/>
                <a:cs typeface="+mj-cs"/>
              </a:rPr>
              <a:t>Lambda Architecture</a:t>
            </a:r>
            <a:endParaRPr lang="pl-PL" sz="4800" b="1" spc="-50" dirty="0">
              <a:solidFill>
                <a:srgbClr val="EF942F"/>
              </a:solidFill>
              <a:latin typeface="Calibri Light" panose="020F0302020204030204"/>
              <a:ea typeface="+mj-ea"/>
              <a:cs typeface="+mj-cs"/>
            </a:endParaRPr>
          </a:p>
        </p:txBody>
      </p:sp>
      <p:grpSp>
        <p:nvGrpSpPr>
          <p:cNvPr id="74" name="Group 73">
            <a:extLst>
              <a:ext uri="{FF2B5EF4-FFF2-40B4-BE49-F238E27FC236}">
                <a16:creationId xmlns:a16="http://schemas.microsoft.com/office/drawing/2014/main" id="{C7A9F9D6-8D0C-4692-B7AA-70EAF65EEF9B}"/>
              </a:ext>
            </a:extLst>
          </p:cNvPr>
          <p:cNvGrpSpPr/>
          <p:nvPr/>
        </p:nvGrpSpPr>
        <p:grpSpPr>
          <a:xfrm>
            <a:off x="3157671" y="2139948"/>
            <a:ext cx="7564595" cy="2486675"/>
            <a:chOff x="1834238" y="1591765"/>
            <a:chExt cx="9497937" cy="3029526"/>
          </a:xfrm>
        </p:grpSpPr>
        <p:sp>
          <p:nvSpPr>
            <p:cNvPr id="75" name="TextBox 74">
              <a:extLst>
                <a:ext uri="{FF2B5EF4-FFF2-40B4-BE49-F238E27FC236}">
                  <a16:creationId xmlns:a16="http://schemas.microsoft.com/office/drawing/2014/main" id="{A4F29073-CC63-42BE-8580-95D9217D362A}"/>
                </a:ext>
              </a:extLst>
            </p:cNvPr>
            <p:cNvSpPr txBox="1"/>
            <p:nvPr/>
          </p:nvSpPr>
          <p:spPr>
            <a:xfrm>
              <a:off x="9090400" y="2289211"/>
              <a:ext cx="1692595" cy="596195"/>
            </a:xfrm>
            <a:prstGeom prst="rect">
              <a:avLst/>
            </a:prstGeom>
            <a:noFill/>
          </p:spPr>
          <p:txBody>
            <a:bodyPr wrap="none" lIns="182880" tIns="146304" rIns="182880" bIns="146304" rtlCol="0">
              <a:spAutoFit/>
            </a:bodyPr>
            <a:lstStyle/>
            <a:p>
              <a:pPr>
                <a:lnSpc>
                  <a:spcPct val="90000"/>
                </a:lnSpc>
                <a:spcAft>
                  <a:spcPts val="600"/>
                </a:spcAft>
              </a:pPr>
              <a:r>
                <a:rPr lang="en-AU" sz="1400" b="1" dirty="0">
                  <a:solidFill>
                    <a:schemeClr val="tx1">
                      <a:lumMod val="65000"/>
                      <a:lumOff val="35000"/>
                    </a:schemeClr>
                  </a:solidFill>
                </a:rPr>
                <a:t>BATCH LAYER</a:t>
              </a:r>
            </a:p>
          </p:txBody>
        </p:sp>
        <p:grpSp>
          <p:nvGrpSpPr>
            <p:cNvPr id="76" name="Group 75">
              <a:extLst>
                <a:ext uri="{FF2B5EF4-FFF2-40B4-BE49-F238E27FC236}">
                  <a16:creationId xmlns:a16="http://schemas.microsoft.com/office/drawing/2014/main" id="{BAC0A8AC-9660-47AF-A158-31EA5F0103EB}"/>
                </a:ext>
              </a:extLst>
            </p:cNvPr>
            <p:cNvGrpSpPr/>
            <p:nvPr/>
          </p:nvGrpSpPr>
          <p:grpSpPr>
            <a:xfrm>
              <a:off x="1834238" y="1591765"/>
              <a:ext cx="9497937" cy="3029526"/>
              <a:chOff x="1834238" y="1591765"/>
              <a:chExt cx="9497937" cy="3029526"/>
            </a:xfrm>
          </p:grpSpPr>
          <p:sp>
            <p:nvSpPr>
              <p:cNvPr id="77" name="Rectangle 76">
                <a:extLst>
                  <a:ext uri="{FF2B5EF4-FFF2-40B4-BE49-F238E27FC236}">
                    <a16:creationId xmlns:a16="http://schemas.microsoft.com/office/drawing/2014/main" id="{33FA317C-811B-43AA-9267-F4FFFB7C28E8}"/>
                  </a:ext>
                </a:extLst>
              </p:cNvPr>
              <p:cNvSpPr/>
              <p:nvPr/>
            </p:nvSpPr>
            <p:spPr bwMode="auto">
              <a:xfrm>
                <a:off x="6529495" y="2202614"/>
                <a:ext cx="1835496" cy="647961"/>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1600" dirty="0">
                    <a:gradFill>
                      <a:gsLst>
                        <a:gs pos="5439">
                          <a:srgbClr val="F8F8F8"/>
                        </a:gs>
                        <a:gs pos="10000">
                          <a:srgbClr val="F8F8F8"/>
                        </a:gs>
                      </a:gsLst>
                      <a:lin ang="5400000" scaled="0"/>
                    </a:gradFill>
                  </a:rPr>
                  <a:t>Precomputed Views</a:t>
                </a:r>
              </a:p>
            </p:txBody>
          </p:sp>
          <p:cxnSp>
            <p:nvCxnSpPr>
              <p:cNvPr id="78" name="Straight Arrow Connector 77">
                <a:extLst>
                  <a:ext uri="{FF2B5EF4-FFF2-40B4-BE49-F238E27FC236}">
                    <a16:creationId xmlns:a16="http://schemas.microsoft.com/office/drawing/2014/main" id="{A7922162-1050-4451-9196-231600515BCD}"/>
                  </a:ext>
                </a:extLst>
              </p:cNvPr>
              <p:cNvCxnSpPr>
                <a:cxnSpLocks/>
                <a:stCxn id="82" idx="3"/>
                <a:endCxn id="77" idx="1"/>
              </p:cNvCxnSpPr>
              <p:nvPr/>
            </p:nvCxnSpPr>
            <p:spPr>
              <a:xfrm>
                <a:off x="5537902" y="2526595"/>
                <a:ext cx="991594" cy="0"/>
              </a:xfrm>
              <a:prstGeom prst="straightConnector1">
                <a:avLst/>
              </a:prstGeom>
              <a:ln>
                <a:headEnd type="none"/>
                <a:tailEnd type="triangle"/>
              </a:ln>
            </p:spPr>
            <p:style>
              <a:lnRef idx="3">
                <a:schemeClr val="accent4"/>
              </a:lnRef>
              <a:fillRef idx="0">
                <a:schemeClr val="accent4"/>
              </a:fillRef>
              <a:effectRef idx="2">
                <a:schemeClr val="accent4"/>
              </a:effectRef>
              <a:fontRef idx="minor">
                <a:schemeClr val="tx1"/>
              </a:fontRef>
            </p:style>
          </p:cxnSp>
          <p:grpSp>
            <p:nvGrpSpPr>
              <p:cNvPr id="79" name="Group 78">
                <a:extLst>
                  <a:ext uri="{FF2B5EF4-FFF2-40B4-BE49-F238E27FC236}">
                    <a16:creationId xmlns:a16="http://schemas.microsoft.com/office/drawing/2014/main" id="{6B063648-F601-4938-88E2-D07754D0CCBC}"/>
                  </a:ext>
                </a:extLst>
              </p:cNvPr>
              <p:cNvGrpSpPr/>
              <p:nvPr/>
            </p:nvGrpSpPr>
            <p:grpSpPr>
              <a:xfrm>
                <a:off x="1834238" y="1591765"/>
                <a:ext cx="9497937" cy="3029526"/>
                <a:chOff x="1834238" y="1591765"/>
                <a:chExt cx="9497937" cy="3029526"/>
              </a:xfrm>
            </p:grpSpPr>
            <p:sp>
              <p:nvSpPr>
                <p:cNvPr id="80" name="Rectangle 79">
                  <a:extLst>
                    <a:ext uri="{FF2B5EF4-FFF2-40B4-BE49-F238E27FC236}">
                      <a16:creationId xmlns:a16="http://schemas.microsoft.com/office/drawing/2014/main" id="{B2FF538D-86F3-41E4-998E-4A827C878DBF}"/>
                    </a:ext>
                  </a:extLst>
                </p:cNvPr>
                <p:cNvSpPr/>
                <p:nvPr/>
              </p:nvSpPr>
              <p:spPr bwMode="auto">
                <a:xfrm>
                  <a:off x="6093078" y="3511351"/>
                  <a:ext cx="2418709" cy="566464"/>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1600" dirty="0">
                      <a:gradFill>
                        <a:gsLst>
                          <a:gs pos="5439">
                            <a:srgbClr val="F8F8F8"/>
                          </a:gs>
                          <a:gs pos="10000">
                            <a:srgbClr val="F8F8F8"/>
                          </a:gs>
                        </a:gsLst>
                        <a:lin ang="5400000" scaled="0"/>
                      </a:gradFill>
                    </a:rPr>
                    <a:t>Batch View</a:t>
                  </a:r>
                </a:p>
              </p:txBody>
            </p:sp>
            <p:sp>
              <p:nvSpPr>
                <p:cNvPr id="81" name="Rectangular Callout 11">
                  <a:extLst>
                    <a:ext uri="{FF2B5EF4-FFF2-40B4-BE49-F238E27FC236}">
                      <a16:creationId xmlns:a16="http://schemas.microsoft.com/office/drawing/2014/main" id="{B7CE25A3-2280-4F28-9992-C12DBFDE202D}"/>
                    </a:ext>
                  </a:extLst>
                </p:cNvPr>
                <p:cNvSpPr/>
                <p:nvPr/>
              </p:nvSpPr>
              <p:spPr bwMode="auto">
                <a:xfrm>
                  <a:off x="9670295" y="3927045"/>
                  <a:ext cx="1232380" cy="694246"/>
                </a:xfrm>
                <a:prstGeom prst="wedgeRectCallout">
                  <a:avLst>
                    <a:gd name="adj1" fmla="val -2804"/>
                    <a:gd name="adj2" fmla="val 76928"/>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1600" dirty="0">
                      <a:gradFill>
                        <a:gsLst>
                          <a:gs pos="5439">
                            <a:srgbClr val="F8F8F8"/>
                          </a:gs>
                          <a:gs pos="10000">
                            <a:srgbClr val="F8F8F8"/>
                          </a:gs>
                        </a:gsLst>
                        <a:lin ang="5400000" scaled="0"/>
                      </a:gradFill>
                    </a:rPr>
                    <a:t>Queries</a:t>
                  </a:r>
                </a:p>
              </p:txBody>
            </p:sp>
            <p:sp>
              <p:nvSpPr>
                <p:cNvPr id="82" name="Rectangle 81">
                  <a:extLst>
                    <a:ext uri="{FF2B5EF4-FFF2-40B4-BE49-F238E27FC236}">
                      <a16:creationId xmlns:a16="http://schemas.microsoft.com/office/drawing/2014/main" id="{3996746E-E246-4CB3-91AB-EE4EFC2E5DBA}"/>
                    </a:ext>
                  </a:extLst>
                </p:cNvPr>
                <p:cNvSpPr/>
                <p:nvPr/>
              </p:nvSpPr>
              <p:spPr bwMode="auto">
                <a:xfrm>
                  <a:off x="4120666" y="2202614"/>
                  <a:ext cx="1417236" cy="6479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1600" dirty="0">
                      <a:gradFill>
                        <a:gsLst>
                          <a:gs pos="5439">
                            <a:srgbClr val="F8F8F8"/>
                          </a:gs>
                          <a:gs pos="10000">
                            <a:srgbClr val="F8F8F8"/>
                          </a:gs>
                        </a:gsLst>
                        <a:lin ang="5400000" scaled="0"/>
                      </a:gradFill>
                    </a:rPr>
                    <a:t>All Data</a:t>
                  </a:r>
                </a:p>
              </p:txBody>
            </p:sp>
            <p:cxnSp>
              <p:nvCxnSpPr>
                <p:cNvPr id="83" name="Elbow Connector 36">
                  <a:extLst>
                    <a:ext uri="{FF2B5EF4-FFF2-40B4-BE49-F238E27FC236}">
                      <a16:creationId xmlns:a16="http://schemas.microsoft.com/office/drawing/2014/main" id="{C3A7F98C-D46A-443C-85D9-689678DC99CE}"/>
                    </a:ext>
                  </a:extLst>
                </p:cNvPr>
                <p:cNvCxnSpPr>
                  <a:cxnSpLocks/>
                </p:cNvCxnSpPr>
                <p:nvPr/>
              </p:nvCxnSpPr>
              <p:spPr>
                <a:xfrm flipV="1">
                  <a:off x="1834238" y="2621042"/>
                  <a:ext cx="2055236" cy="1185451"/>
                </a:xfrm>
                <a:prstGeom prst="bentConnector3">
                  <a:avLst/>
                </a:prstGeom>
                <a:ln>
                  <a:headEnd type="none"/>
                  <a:tailEnd type="triangle"/>
                </a:ln>
              </p:spPr>
              <p:style>
                <a:lnRef idx="3">
                  <a:schemeClr val="accent4"/>
                </a:lnRef>
                <a:fillRef idx="0">
                  <a:schemeClr val="accent4"/>
                </a:fillRef>
                <a:effectRef idx="2">
                  <a:schemeClr val="accent4"/>
                </a:effectRef>
                <a:fontRef idx="minor">
                  <a:schemeClr val="tx1"/>
                </a:fontRef>
              </p:style>
            </p:cxnSp>
            <p:cxnSp>
              <p:nvCxnSpPr>
                <p:cNvPr id="84" name="Elbow Connector 38">
                  <a:extLst>
                    <a:ext uri="{FF2B5EF4-FFF2-40B4-BE49-F238E27FC236}">
                      <a16:creationId xmlns:a16="http://schemas.microsoft.com/office/drawing/2014/main" id="{AE03278A-A1AB-47C8-A842-2EF42D461DEB}"/>
                    </a:ext>
                  </a:extLst>
                </p:cNvPr>
                <p:cNvCxnSpPr>
                  <a:stCxn id="80" idx="3"/>
                  <a:endCxn id="81" idx="1"/>
                </p:cNvCxnSpPr>
                <p:nvPr/>
              </p:nvCxnSpPr>
              <p:spPr>
                <a:xfrm>
                  <a:off x="8511787" y="3794584"/>
                  <a:ext cx="1158508" cy="479584"/>
                </a:xfrm>
                <a:prstGeom prst="bentConnector3">
                  <a:avLst/>
                </a:prstGeom>
                <a:ln>
                  <a:headEnd type="none"/>
                  <a:tailEnd type="triangle"/>
                </a:ln>
              </p:spPr>
              <p:style>
                <a:lnRef idx="3">
                  <a:schemeClr val="accent2"/>
                </a:lnRef>
                <a:fillRef idx="0">
                  <a:schemeClr val="accent2"/>
                </a:fillRef>
                <a:effectRef idx="2">
                  <a:schemeClr val="accent2"/>
                </a:effectRef>
                <a:fontRef idx="minor">
                  <a:schemeClr val="tx1"/>
                </a:fontRef>
              </p:style>
            </p:cxnSp>
            <p:cxnSp>
              <p:nvCxnSpPr>
                <p:cNvPr id="85" name="Straight Arrow Connector 84">
                  <a:extLst>
                    <a:ext uri="{FF2B5EF4-FFF2-40B4-BE49-F238E27FC236}">
                      <a16:creationId xmlns:a16="http://schemas.microsoft.com/office/drawing/2014/main" id="{FCD28C4E-5962-449D-B1F9-4B5C88596A04}"/>
                    </a:ext>
                  </a:extLst>
                </p:cNvPr>
                <p:cNvCxnSpPr>
                  <a:cxnSpLocks/>
                  <a:endCxn id="80" idx="0"/>
                </p:cNvCxnSpPr>
                <p:nvPr/>
              </p:nvCxnSpPr>
              <p:spPr>
                <a:xfrm flipH="1">
                  <a:off x="7302432" y="2860488"/>
                  <a:ext cx="1" cy="650863"/>
                </a:xfrm>
                <a:prstGeom prst="straightConnector1">
                  <a:avLst/>
                </a:prstGeom>
                <a:ln>
                  <a:headEnd type="none"/>
                  <a:tailEnd type="triangle"/>
                </a:ln>
              </p:spPr>
              <p:style>
                <a:lnRef idx="3">
                  <a:schemeClr val="accent4"/>
                </a:lnRef>
                <a:fillRef idx="0">
                  <a:schemeClr val="accent4"/>
                </a:fillRef>
                <a:effectRef idx="2">
                  <a:schemeClr val="accent4"/>
                </a:effectRef>
                <a:fontRef idx="minor">
                  <a:schemeClr val="tx1"/>
                </a:fontRef>
              </p:style>
            </p:cxnSp>
            <p:grpSp>
              <p:nvGrpSpPr>
                <p:cNvPr id="86" name="Group 85">
                  <a:extLst>
                    <a:ext uri="{FF2B5EF4-FFF2-40B4-BE49-F238E27FC236}">
                      <a16:creationId xmlns:a16="http://schemas.microsoft.com/office/drawing/2014/main" id="{3C4E19CF-6B44-4855-A460-7968C6B9682C}"/>
                    </a:ext>
                  </a:extLst>
                </p:cNvPr>
                <p:cNvGrpSpPr/>
                <p:nvPr/>
              </p:nvGrpSpPr>
              <p:grpSpPr>
                <a:xfrm>
                  <a:off x="3912376" y="1591765"/>
                  <a:ext cx="7419799" cy="1561275"/>
                  <a:chOff x="2566020" y="1582396"/>
                  <a:chExt cx="8280920" cy="1561275"/>
                </a:xfrm>
              </p:grpSpPr>
              <p:sp>
                <p:nvSpPr>
                  <p:cNvPr id="87" name="Rectangle 86">
                    <a:extLst>
                      <a:ext uri="{FF2B5EF4-FFF2-40B4-BE49-F238E27FC236}">
                        <a16:creationId xmlns:a16="http://schemas.microsoft.com/office/drawing/2014/main" id="{77492899-47E7-4324-8173-A304B030FFBE}"/>
                      </a:ext>
                    </a:extLst>
                  </p:cNvPr>
                  <p:cNvSpPr/>
                  <p:nvPr/>
                </p:nvSpPr>
                <p:spPr>
                  <a:xfrm>
                    <a:off x="2566020" y="1582396"/>
                    <a:ext cx="8280920" cy="1561275"/>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88" name="TextBox 87">
                    <a:extLst>
                      <a:ext uri="{FF2B5EF4-FFF2-40B4-BE49-F238E27FC236}">
                        <a16:creationId xmlns:a16="http://schemas.microsoft.com/office/drawing/2014/main" id="{90B58834-8A3E-489D-A26C-8C20560CFE69}"/>
                      </a:ext>
                    </a:extLst>
                  </p:cNvPr>
                  <p:cNvSpPr txBox="1"/>
                  <p:nvPr/>
                </p:nvSpPr>
                <p:spPr>
                  <a:xfrm>
                    <a:off x="5378961" y="1790299"/>
                    <a:ext cx="1910868" cy="449958"/>
                  </a:xfrm>
                  <a:prstGeom prst="rect">
                    <a:avLst/>
                  </a:prstGeom>
                  <a:noFill/>
                </p:spPr>
                <p:txBody>
                  <a:bodyPr wrap="none" rtlCol="0">
                    <a:spAutoFit/>
                  </a:bodyPr>
                  <a:lstStyle/>
                  <a:p>
                    <a:pPr>
                      <a:lnSpc>
                        <a:spcPct val="90000"/>
                      </a:lnSpc>
                    </a:pPr>
                    <a:r>
                      <a:rPr lang="en-GB" sz="2000" b="1" dirty="0">
                        <a:solidFill>
                          <a:srgbClr val="FFA000"/>
                        </a:solidFill>
                      </a:rPr>
                      <a:t>COLD PATH</a:t>
                    </a:r>
                    <a:endParaRPr lang="pl-PL" sz="2000" b="1" dirty="0">
                      <a:solidFill>
                        <a:srgbClr val="FFA000"/>
                      </a:solidFill>
                    </a:endParaRPr>
                  </a:p>
                </p:txBody>
              </p:sp>
            </p:grpSp>
          </p:grpSp>
        </p:grpSp>
      </p:grpSp>
      <p:grpSp>
        <p:nvGrpSpPr>
          <p:cNvPr id="89" name="Group 88">
            <a:extLst>
              <a:ext uri="{FF2B5EF4-FFF2-40B4-BE49-F238E27FC236}">
                <a16:creationId xmlns:a16="http://schemas.microsoft.com/office/drawing/2014/main" id="{ABCD7A9D-BEBF-448A-BC20-162E02CABCFA}"/>
              </a:ext>
            </a:extLst>
          </p:cNvPr>
          <p:cNvGrpSpPr/>
          <p:nvPr/>
        </p:nvGrpSpPr>
        <p:grpSpPr>
          <a:xfrm>
            <a:off x="1469734" y="2702573"/>
            <a:ext cx="1690721" cy="2894649"/>
            <a:chOff x="1553214" y="2614417"/>
            <a:chExt cx="1012806" cy="2716579"/>
          </a:xfrm>
        </p:grpSpPr>
        <p:grpSp>
          <p:nvGrpSpPr>
            <p:cNvPr id="90" name="Group 89">
              <a:extLst>
                <a:ext uri="{FF2B5EF4-FFF2-40B4-BE49-F238E27FC236}">
                  <a16:creationId xmlns:a16="http://schemas.microsoft.com/office/drawing/2014/main" id="{558C2BC7-60A8-4CFF-A321-22EE2BB4AC0A}"/>
                </a:ext>
              </a:extLst>
            </p:cNvPr>
            <p:cNvGrpSpPr/>
            <p:nvPr/>
          </p:nvGrpSpPr>
          <p:grpSpPr>
            <a:xfrm>
              <a:off x="1553214" y="3328852"/>
              <a:ext cx="1012806" cy="967169"/>
              <a:chOff x="2494012" y="2348880"/>
              <a:chExt cx="1012806" cy="967169"/>
            </a:xfrm>
          </p:grpSpPr>
          <p:grpSp>
            <p:nvGrpSpPr>
              <p:cNvPr id="111" name="Group 110">
                <a:extLst>
                  <a:ext uri="{FF2B5EF4-FFF2-40B4-BE49-F238E27FC236}">
                    <a16:creationId xmlns:a16="http://schemas.microsoft.com/office/drawing/2014/main" id="{4E6850ED-0E0A-495C-8555-CF0C58C79BD8}"/>
                  </a:ext>
                </a:extLst>
              </p:cNvPr>
              <p:cNvGrpSpPr/>
              <p:nvPr/>
            </p:nvGrpSpPr>
            <p:grpSpPr>
              <a:xfrm>
                <a:off x="2494012" y="2348880"/>
                <a:ext cx="1012806" cy="288032"/>
                <a:chOff x="2494012" y="2348880"/>
                <a:chExt cx="1012806" cy="288032"/>
              </a:xfrm>
            </p:grpSpPr>
            <p:sp>
              <p:nvSpPr>
                <p:cNvPr id="124" name="Rectangle 123">
                  <a:extLst>
                    <a:ext uri="{FF2B5EF4-FFF2-40B4-BE49-F238E27FC236}">
                      <a16:creationId xmlns:a16="http://schemas.microsoft.com/office/drawing/2014/main" id="{3A602F9C-C129-4757-AFDA-1B27657A9A92}"/>
                    </a:ext>
                  </a:extLst>
                </p:cNvPr>
                <p:cNvSpPr/>
                <p:nvPr/>
              </p:nvSpPr>
              <p:spPr>
                <a:xfrm>
                  <a:off x="2494012"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25" name="Rectangle 124">
                  <a:extLst>
                    <a:ext uri="{FF2B5EF4-FFF2-40B4-BE49-F238E27FC236}">
                      <a16:creationId xmlns:a16="http://schemas.microsoft.com/office/drawing/2014/main" id="{10351C99-CCF7-4568-B14C-3EE304DDA9DA}"/>
                    </a:ext>
                  </a:extLst>
                </p:cNvPr>
                <p:cNvSpPr/>
                <p:nvPr/>
              </p:nvSpPr>
              <p:spPr>
                <a:xfrm>
                  <a:off x="2710036"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26" name="Rectangle 125">
                  <a:extLst>
                    <a:ext uri="{FF2B5EF4-FFF2-40B4-BE49-F238E27FC236}">
                      <a16:creationId xmlns:a16="http://schemas.microsoft.com/office/drawing/2014/main" id="{52C5EADE-AD5B-47B4-B72D-82663E17AD71}"/>
                    </a:ext>
                  </a:extLst>
                </p:cNvPr>
                <p:cNvSpPr/>
                <p:nvPr/>
              </p:nvSpPr>
              <p:spPr>
                <a:xfrm>
                  <a:off x="2926060"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27" name="Rectangle 126">
                  <a:extLst>
                    <a:ext uri="{FF2B5EF4-FFF2-40B4-BE49-F238E27FC236}">
                      <a16:creationId xmlns:a16="http://schemas.microsoft.com/office/drawing/2014/main" id="{F7A8EDB9-3C3A-4B0D-B36E-75C876EA1715}"/>
                    </a:ext>
                  </a:extLst>
                </p:cNvPr>
                <p:cNvSpPr/>
                <p:nvPr/>
              </p:nvSpPr>
              <p:spPr>
                <a:xfrm>
                  <a:off x="3144431"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28" name="Rectangle 127">
                  <a:extLst>
                    <a:ext uri="{FF2B5EF4-FFF2-40B4-BE49-F238E27FC236}">
                      <a16:creationId xmlns:a16="http://schemas.microsoft.com/office/drawing/2014/main" id="{CFBC010A-3D8C-4FA4-9098-C8276D726F0B}"/>
                    </a:ext>
                  </a:extLst>
                </p:cNvPr>
                <p:cNvSpPr/>
                <p:nvPr/>
              </p:nvSpPr>
              <p:spPr>
                <a:xfrm>
                  <a:off x="3362802"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grpSp>
          <p:grpSp>
            <p:nvGrpSpPr>
              <p:cNvPr id="112" name="Group 111">
                <a:extLst>
                  <a:ext uri="{FF2B5EF4-FFF2-40B4-BE49-F238E27FC236}">
                    <a16:creationId xmlns:a16="http://schemas.microsoft.com/office/drawing/2014/main" id="{7BEE40D6-7945-4165-9FB1-A7BCB93376A9}"/>
                  </a:ext>
                </a:extLst>
              </p:cNvPr>
              <p:cNvGrpSpPr/>
              <p:nvPr/>
            </p:nvGrpSpPr>
            <p:grpSpPr>
              <a:xfrm>
                <a:off x="2494012" y="2679571"/>
                <a:ext cx="1012806" cy="288032"/>
                <a:chOff x="2494012" y="2348880"/>
                <a:chExt cx="1012806" cy="288032"/>
              </a:xfrm>
            </p:grpSpPr>
            <p:sp>
              <p:nvSpPr>
                <p:cNvPr id="119" name="Rectangle 118">
                  <a:extLst>
                    <a:ext uri="{FF2B5EF4-FFF2-40B4-BE49-F238E27FC236}">
                      <a16:creationId xmlns:a16="http://schemas.microsoft.com/office/drawing/2014/main" id="{0D5AA742-E5C8-48A9-A1C3-5CE61413799F}"/>
                    </a:ext>
                  </a:extLst>
                </p:cNvPr>
                <p:cNvSpPr/>
                <p:nvPr/>
              </p:nvSpPr>
              <p:spPr>
                <a:xfrm>
                  <a:off x="2494012"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20" name="Rectangle 119">
                  <a:extLst>
                    <a:ext uri="{FF2B5EF4-FFF2-40B4-BE49-F238E27FC236}">
                      <a16:creationId xmlns:a16="http://schemas.microsoft.com/office/drawing/2014/main" id="{0155BA03-D47B-4812-8754-880E207A4F8A}"/>
                    </a:ext>
                  </a:extLst>
                </p:cNvPr>
                <p:cNvSpPr/>
                <p:nvPr/>
              </p:nvSpPr>
              <p:spPr>
                <a:xfrm>
                  <a:off x="2710036"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21" name="Rectangle 120">
                  <a:extLst>
                    <a:ext uri="{FF2B5EF4-FFF2-40B4-BE49-F238E27FC236}">
                      <a16:creationId xmlns:a16="http://schemas.microsoft.com/office/drawing/2014/main" id="{C2891494-4A42-44F5-9CB9-AF2CD458C9DE}"/>
                    </a:ext>
                  </a:extLst>
                </p:cNvPr>
                <p:cNvSpPr/>
                <p:nvPr/>
              </p:nvSpPr>
              <p:spPr>
                <a:xfrm>
                  <a:off x="2926060"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22" name="Rectangle 121">
                  <a:extLst>
                    <a:ext uri="{FF2B5EF4-FFF2-40B4-BE49-F238E27FC236}">
                      <a16:creationId xmlns:a16="http://schemas.microsoft.com/office/drawing/2014/main" id="{526706CF-B011-49C5-803D-3341ACA13B18}"/>
                    </a:ext>
                  </a:extLst>
                </p:cNvPr>
                <p:cNvSpPr/>
                <p:nvPr/>
              </p:nvSpPr>
              <p:spPr>
                <a:xfrm>
                  <a:off x="3144431"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23" name="Rectangle 122">
                  <a:extLst>
                    <a:ext uri="{FF2B5EF4-FFF2-40B4-BE49-F238E27FC236}">
                      <a16:creationId xmlns:a16="http://schemas.microsoft.com/office/drawing/2014/main" id="{4172BE0B-D345-46E8-A93C-985BA1DCF39F}"/>
                    </a:ext>
                  </a:extLst>
                </p:cNvPr>
                <p:cNvSpPr/>
                <p:nvPr/>
              </p:nvSpPr>
              <p:spPr>
                <a:xfrm>
                  <a:off x="3362802"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grpSp>
          <p:grpSp>
            <p:nvGrpSpPr>
              <p:cNvPr id="113" name="Group 112">
                <a:extLst>
                  <a:ext uri="{FF2B5EF4-FFF2-40B4-BE49-F238E27FC236}">
                    <a16:creationId xmlns:a16="http://schemas.microsoft.com/office/drawing/2014/main" id="{542701B3-9479-46D5-B781-7F2D9FBD2813}"/>
                  </a:ext>
                </a:extLst>
              </p:cNvPr>
              <p:cNvGrpSpPr/>
              <p:nvPr/>
            </p:nvGrpSpPr>
            <p:grpSpPr>
              <a:xfrm>
                <a:off x="2494012" y="3028017"/>
                <a:ext cx="1012806" cy="288032"/>
                <a:chOff x="2494012" y="2348880"/>
                <a:chExt cx="1012806" cy="288032"/>
              </a:xfrm>
            </p:grpSpPr>
            <p:sp>
              <p:nvSpPr>
                <p:cNvPr id="114" name="Rectangle 113">
                  <a:extLst>
                    <a:ext uri="{FF2B5EF4-FFF2-40B4-BE49-F238E27FC236}">
                      <a16:creationId xmlns:a16="http://schemas.microsoft.com/office/drawing/2014/main" id="{1DB9C8BD-51D9-47D4-A121-2A660B12FE35}"/>
                    </a:ext>
                  </a:extLst>
                </p:cNvPr>
                <p:cNvSpPr/>
                <p:nvPr/>
              </p:nvSpPr>
              <p:spPr>
                <a:xfrm>
                  <a:off x="2494012"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15" name="Rectangle 114">
                  <a:extLst>
                    <a:ext uri="{FF2B5EF4-FFF2-40B4-BE49-F238E27FC236}">
                      <a16:creationId xmlns:a16="http://schemas.microsoft.com/office/drawing/2014/main" id="{1E43C7AC-3C42-4256-BB8D-7EF430A88483}"/>
                    </a:ext>
                  </a:extLst>
                </p:cNvPr>
                <p:cNvSpPr/>
                <p:nvPr/>
              </p:nvSpPr>
              <p:spPr>
                <a:xfrm>
                  <a:off x="2710036"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16" name="Rectangle 115">
                  <a:extLst>
                    <a:ext uri="{FF2B5EF4-FFF2-40B4-BE49-F238E27FC236}">
                      <a16:creationId xmlns:a16="http://schemas.microsoft.com/office/drawing/2014/main" id="{CF527DE4-55E9-4B39-87A7-6D4312CCA0B0}"/>
                    </a:ext>
                  </a:extLst>
                </p:cNvPr>
                <p:cNvSpPr/>
                <p:nvPr/>
              </p:nvSpPr>
              <p:spPr>
                <a:xfrm>
                  <a:off x="2926060"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17" name="Rectangle 116">
                  <a:extLst>
                    <a:ext uri="{FF2B5EF4-FFF2-40B4-BE49-F238E27FC236}">
                      <a16:creationId xmlns:a16="http://schemas.microsoft.com/office/drawing/2014/main" id="{B098EFF4-053B-4BBD-926F-0C1DDC019884}"/>
                    </a:ext>
                  </a:extLst>
                </p:cNvPr>
                <p:cNvSpPr/>
                <p:nvPr/>
              </p:nvSpPr>
              <p:spPr>
                <a:xfrm>
                  <a:off x="3144431"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sp>
              <p:nvSpPr>
                <p:cNvPr id="118" name="Rectangle 117">
                  <a:extLst>
                    <a:ext uri="{FF2B5EF4-FFF2-40B4-BE49-F238E27FC236}">
                      <a16:creationId xmlns:a16="http://schemas.microsoft.com/office/drawing/2014/main" id="{7A07E232-DCA8-4D4B-B41E-85C0EF133265}"/>
                    </a:ext>
                  </a:extLst>
                </p:cNvPr>
                <p:cNvSpPr/>
                <p:nvPr/>
              </p:nvSpPr>
              <p:spPr>
                <a:xfrm>
                  <a:off x="3362802" y="2348880"/>
                  <a:ext cx="144016" cy="288032"/>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pl-PL"/>
                </a:p>
              </p:txBody>
            </p:sp>
          </p:grpSp>
        </p:grpSp>
        <p:grpSp>
          <p:nvGrpSpPr>
            <p:cNvPr id="91" name="Group 90">
              <a:extLst>
                <a:ext uri="{FF2B5EF4-FFF2-40B4-BE49-F238E27FC236}">
                  <a16:creationId xmlns:a16="http://schemas.microsoft.com/office/drawing/2014/main" id="{E4C87544-2577-4263-877A-8FE2C14F3544}"/>
                </a:ext>
              </a:extLst>
            </p:cNvPr>
            <p:cNvGrpSpPr/>
            <p:nvPr/>
          </p:nvGrpSpPr>
          <p:grpSpPr>
            <a:xfrm>
              <a:off x="1553214" y="4363827"/>
              <a:ext cx="1012806" cy="967169"/>
              <a:chOff x="1553214" y="4363827"/>
              <a:chExt cx="1012806" cy="967169"/>
            </a:xfrm>
          </p:grpSpPr>
          <p:grpSp>
            <p:nvGrpSpPr>
              <p:cNvPr id="93" name="Group 92">
                <a:extLst>
                  <a:ext uri="{FF2B5EF4-FFF2-40B4-BE49-F238E27FC236}">
                    <a16:creationId xmlns:a16="http://schemas.microsoft.com/office/drawing/2014/main" id="{0C4BE568-AC6E-4480-8448-5E7757C573F2}"/>
                  </a:ext>
                </a:extLst>
              </p:cNvPr>
              <p:cNvGrpSpPr/>
              <p:nvPr/>
            </p:nvGrpSpPr>
            <p:grpSpPr>
              <a:xfrm>
                <a:off x="1553214" y="4363827"/>
                <a:ext cx="1012806" cy="288032"/>
                <a:chOff x="2494012" y="2348880"/>
                <a:chExt cx="1012806" cy="288032"/>
              </a:xfrm>
            </p:grpSpPr>
            <p:sp>
              <p:nvSpPr>
                <p:cNvPr id="106" name="Rectangle 105">
                  <a:extLst>
                    <a:ext uri="{FF2B5EF4-FFF2-40B4-BE49-F238E27FC236}">
                      <a16:creationId xmlns:a16="http://schemas.microsoft.com/office/drawing/2014/main" id="{0F786BC5-04F4-4BBB-8439-C3107CB8B154}"/>
                    </a:ext>
                  </a:extLst>
                </p:cNvPr>
                <p:cNvSpPr/>
                <p:nvPr/>
              </p:nvSpPr>
              <p:spPr>
                <a:xfrm>
                  <a:off x="2494012"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7" name="Rectangle 106">
                  <a:extLst>
                    <a:ext uri="{FF2B5EF4-FFF2-40B4-BE49-F238E27FC236}">
                      <a16:creationId xmlns:a16="http://schemas.microsoft.com/office/drawing/2014/main" id="{CC9B36EE-9819-4D20-BBAC-84A4B7504438}"/>
                    </a:ext>
                  </a:extLst>
                </p:cNvPr>
                <p:cNvSpPr/>
                <p:nvPr/>
              </p:nvSpPr>
              <p:spPr>
                <a:xfrm>
                  <a:off x="2710036"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8" name="Rectangle 107">
                  <a:extLst>
                    <a:ext uri="{FF2B5EF4-FFF2-40B4-BE49-F238E27FC236}">
                      <a16:creationId xmlns:a16="http://schemas.microsoft.com/office/drawing/2014/main" id="{25FD6380-C355-4DE1-9A80-98A773498C58}"/>
                    </a:ext>
                  </a:extLst>
                </p:cNvPr>
                <p:cNvSpPr/>
                <p:nvPr/>
              </p:nvSpPr>
              <p:spPr>
                <a:xfrm>
                  <a:off x="2926060"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9" name="Rectangle 108">
                  <a:extLst>
                    <a:ext uri="{FF2B5EF4-FFF2-40B4-BE49-F238E27FC236}">
                      <a16:creationId xmlns:a16="http://schemas.microsoft.com/office/drawing/2014/main" id="{D853CCC3-57B4-42A3-A320-1C02ACCD8E02}"/>
                    </a:ext>
                  </a:extLst>
                </p:cNvPr>
                <p:cNvSpPr/>
                <p:nvPr/>
              </p:nvSpPr>
              <p:spPr>
                <a:xfrm>
                  <a:off x="3144431"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10" name="Rectangle 109">
                  <a:extLst>
                    <a:ext uri="{FF2B5EF4-FFF2-40B4-BE49-F238E27FC236}">
                      <a16:creationId xmlns:a16="http://schemas.microsoft.com/office/drawing/2014/main" id="{D622E0C8-F668-48E8-8570-BF92A6381F98}"/>
                    </a:ext>
                  </a:extLst>
                </p:cNvPr>
                <p:cNvSpPr/>
                <p:nvPr/>
              </p:nvSpPr>
              <p:spPr>
                <a:xfrm>
                  <a:off x="3362802"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grpSp>
          <p:grpSp>
            <p:nvGrpSpPr>
              <p:cNvPr id="94" name="Group 93">
                <a:extLst>
                  <a:ext uri="{FF2B5EF4-FFF2-40B4-BE49-F238E27FC236}">
                    <a16:creationId xmlns:a16="http://schemas.microsoft.com/office/drawing/2014/main" id="{8AAAF398-497C-440C-B474-A63E3F86958C}"/>
                  </a:ext>
                </a:extLst>
              </p:cNvPr>
              <p:cNvGrpSpPr/>
              <p:nvPr/>
            </p:nvGrpSpPr>
            <p:grpSpPr>
              <a:xfrm>
                <a:off x="1553214" y="4694518"/>
                <a:ext cx="1012806" cy="288032"/>
                <a:chOff x="2494012" y="2348880"/>
                <a:chExt cx="1012806" cy="288032"/>
              </a:xfrm>
            </p:grpSpPr>
            <p:sp>
              <p:nvSpPr>
                <p:cNvPr id="101" name="Rectangle 100">
                  <a:extLst>
                    <a:ext uri="{FF2B5EF4-FFF2-40B4-BE49-F238E27FC236}">
                      <a16:creationId xmlns:a16="http://schemas.microsoft.com/office/drawing/2014/main" id="{C6B1737C-DB68-4486-9E9D-5C81651D7F38}"/>
                    </a:ext>
                  </a:extLst>
                </p:cNvPr>
                <p:cNvSpPr/>
                <p:nvPr/>
              </p:nvSpPr>
              <p:spPr>
                <a:xfrm>
                  <a:off x="2494012"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2" name="Rectangle 101">
                  <a:extLst>
                    <a:ext uri="{FF2B5EF4-FFF2-40B4-BE49-F238E27FC236}">
                      <a16:creationId xmlns:a16="http://schemas.microsoft.com/office/drawing/2014/main" id="{4646AC8B-5A13-4ADE-9B70-AE7571C9225D}"/>
                    </a:ext>
                  </a:extLst>
                </p:cNvPr>
                <p:cNvSpPr/>
                <p:nvPr/>
              </p:nvSpPr>
              <p:spPr>
                <a:xfrm>
                  <a:off x="2710036"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3" name="Rectangle 102">
                  <a:extLst>
                    <a:ext uri="{FF2B5EF4-FFF2-40B4-BE49-F238E27FC236}">
                      <a16:creationId xmlns:a16="http://schemas.microsoft.com/office/drawing/2014/main" id="{09709CFC-9582-4B0B-B8A0-766E260A8EF0}"/>
                    </a:ext>
                  </a:extLst>
                </p:cNvPr>
                <p:cNvSpPr/>
                <p:nvPr/>
              </p:nvSpPr>
              <p:spPr>
                <a:xfrm>
                  <a:off x="2926060"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4" name="Rectangle 103">
                  <a:extLst>
                    <a:ext uri="{FF2B5EF4-FFF2-40B4-BE49-F238E27FC236}">
                      <a16:creationId xmlns:a16="http://schemas.microsoft.com/office/drawing/2014/main" id="{777B459A-583D-4D66-926A-FEA2BA5243D4}"/>
                    </a:ext>
                  </a:extLst>
                </p:cNvPr>
                <p:cNvSpPr/>
                <p:nvPr/>
              </p:nvSpPr>
              <p:spPr>
                <a:xfrm>
                  <a:off x="3144431"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5" name="Rectangle 104">
                  <a:extLst>
                    <a:ext uri="{FF2B5EF4-FFF2-40B4-BE49-F238E27FC236}">
                      <a16:creationId xmlns:a16="http://schemas.microsoft.com/office/drawing/2014/main" id="{14F6DA48-ABA8-42D8-B21A-B6A9A625E958}"/>
                    </a:ext>
                  </a:extLst>
                </p:cNvPr>
                <p:cNvSpPr/>
                <p:nvPr/>
              </p:nvSpPr>
              <p:spPr>
                <a:xfrm>
                  <a:off x="3362802"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grpSp>
          <p:grpSp>
            <p:nvGrpSpPr>
              <p:cNvPr id="95" name="Group 94">
                <a:extLst>
                  <a:ext uri="{FF2B5EF4-FFF2-40B4-BE49-F238E27FC236}">
                    <a16:creationId xmlns:a16="http://schemas.microsoft.com/office/drawing/2014/main" id="{373B5DC6-C9DC-447D-AFD6-E0B58C1982D3}"/>
                  </a:ext>
                </a:extLst>
              </p:cNvPr>
              <p:cNvGrpSpPr/>
              <p:nvPr/>
            </p:nvGrpSpPr>
            <p:grpSpPr>
              <a:xfrm>
                <a:off x="1553214" y="5042964"/>
                <a:ext cx="1012806" cy="288032"/>
                <a:chOff x="2494012" y="2348880"/>
                <a:chExt cx="1012806" cy="288032"/>
              </a:xfrm>
            </p:grpSpPr>
            <p:sp>
              <p:nvSpPr>
                <p:cNvPr id="96" name="Rectangle 95">
                  <a:extLst>
                    <a:ext uri="{FF2B5EF4-FFF2-40B4-BE49-F238E27FC236}">
                      <a16:creationId xmlns:a16="http://schemas.microsoft.com/office/drawing/2014/main" id="{70027EF3-48A1-49FB-8BA4-E838638C2040}"/>
                    </a:ext>
                  </a:extLst>
                </p:cNvPr>
                <p:cNvSpPr/>
                <p:nvPr/>
              </p:nvSpPr>
              <p:spPr>
                <a:xfrm>
                  <a:off x="2494012"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97" name="Rectangle 96">
                  <a:extLst>
                    <a:ext uri="{FF2B5EF4-FFF2-40B4-BE49-F238E27FC236}">
                      <a16:creationId xmlns:a16="http://schemas.microsoft.com/office/drawing/2014/main" id="{6B68BFC2-E0B3-4AB3-8FB2-D517C5EB56E0}"/>
                    </a:ext>
                  </a:extLst>
                </p:cNvPr>
                <p:cNvSpPr/>
                <p:nvPr/>
              </p:nvSpPr>
              <p:spPr>
                <a:xfrm>
                  <a:off x="2710036"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98" name="Rectangle 97">
                  <a:extLst>
                    <a:ext uri="{FF2B5EF4-FFF2-40B4-BE49-F238E27FC236}">
                      <a16:creationId xmlns:a16="http://schemas.microsoft.com/office/drawing/2014/main" id="{69080544-FCBF-44F6-AF2A-D0E1F8B69456}"/>
                    </a:ext>
                  </a:extLst>
                </p:cNvPr>
                <p:cNvSpPr/>
                <p:nvPr/>
              </p:nvSpPr>
              <p:spPr>
                <a:xfrm>
                  <a:off x="2926060"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99" name="Rectangle 98">
                  <a:extLst>
                    <a:ext uri="{FF2B5EF4-FFF2-40B4-BE49-F238E27FC236}">
                      <a16:creationId xmlns:a16="http://schemas.microsoft.com/office/drawing/2014/main" id="{9B7E6323-2856-4096-838E-90659287FC72}"/>
                    </a:ext>
                  </a:extLst>
                </p:cNvPr>
                <p:cNvSpPr/>
                <p:nvPr/>
              </p:nvSpPr>
              <p:spPr>
                <a:xfrm>
                  <a:off x="3144431"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0" name="Rectangle 99">
                  <a:extLst>
                    <a:ext uri="{FF2B5EF4-FFF2-40B4-BE49-F238E27FC236}">
                      <a16:creationId xmlns:a16="http://schemas.microsoft.com/office/drawing/2014/main" id="{F6295896-98AE-44A2-97B0-73CBB1EC06A0}"/>
                    </a:ext>
                  </a:extLst>
                </p:cNvPr>
                <p:cNvSpPr/>
                <p:nvPr/>
              </p:nvSpPr>
              <p:spPr>
                <a:xfrm>
                  <a:off x="3362802" y="2348880"/>
                  <a:ext cx="144016" cy="288032"/>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grpSp>
        </p:grpSp>
        <p:sp>
          <p:nvSpPr>
            <p:cNvPr id="92" name="TextBox 91">
              <a:extLst>
                <a:ext uri="{FF2B5EF4-FFF2-40B4-BE49-F238E27FC236}">
                  <a16:creationId xmlns:a16="http://schemas.microsoft.com/office/drawing/2014/main" id="{FF05618A-95FD-491C-B6FD-EA65F5FB40F3}"/>
                </a:ext>
              </a:extLst>
            </p:cNvPr>
            <p:cNvSpPr txBox="1"/>
            <p:nvPr/>
          </p:nvSpPr>
          <p:spPr>
            <a:xfrm>
              <a:off x="1581149" y="2614417"/>
              <a:ext cx="912029" cy="636706"/>
            </a:xfrm>
            <a:prstGeom prst="rect">
              <a:avLst/>
            </a:prstGeom>
            <a:noFill/>
          </p:spPr>
          <p:txBody>
            <a:bodyPr wrap="square" rtlCol="0">
              <a:spAutoFit/>
            </a:bodyPr>
            <a:lstStyle/>
            <a:p>
              <a:pPr algn="ctr">
                <a:lnSpc>
                  <a:spcPct val="90000"/>
                </a:lnSpc>
              </a:pPr>
              <a:r>
                <a:rPr lang="pl-PL" sz="1600" dirty="0">
                  <a:solidFill>
                    <a:schemeClr val="tx1">
                      <a:lumMod val="65000"/>
                      <a:lumOff val="35000"/>
                    </a:schemeClr>
                  </a:solidFill>
                </a:rPr>
                <a:t>Input </a:t>
              </a:r>
            </a:p>
            <a:p>
              <a:pPr algn="ctr">
                <a:lnSpc>
                  <a:spcPct val="90000"/>
                </a:lnSpc>
              </a:pPr>
              <a:r>
                <a:rPr lang="pl-PL" sz="1600" dirty="0">
                  <a:solidFill>
                    <a:schemeClr val="tx1">
                      <a:lumMod val="65000"/>
                      <a:lumOff val="35000"/>
                    </a:schemeClr>
                  </a:solidFill>
                </a:rPr>
                <a:t>Data</a:t>
              </a:r>
            </a:p>
          </p:txBody>
        </p:sp>
      </p:grpSp>
      <p:sp>
        <p:nvSpPr>
          <p:cNvPr id="129" name="Rectangle 128">
            <a:extLst>
              <a:ext uri="{FF2B5EF4-FFF2-40B4-BE49-F238E27FC236}">
                <a16:creationId xmlns:a16="http://schemas.microsoft.com/office/drawing/2014/main" id="{4FC739B8-A721-45DE-A33E-8B86EBE72258}"/>
              </a:ext>
            </a:extLst>
          </p:cNvPr>
          <p:cNvSpPr/>
          <p:nvPr/>
        </p:nvSpPr>
        <p:spPr>
          <a:xfrm>
            <a:off x="4755038" y="3539450"/>
            <a:ext cx="5967227" cy="1552012"/>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pl-PL"/>
          </a:p>
        </p:txBody>
      </p:sp>
      <p:grpSp>
        <p:nvGrpSpPr>
          <p:cNvPr id="130" name="Group 129">
            <a:extLst>
              <a:ext uri="{FF2B5EF4-FFF2-40B4-BE49-F238E27FC236}">
                <a16:creationId xmlns:a16="http://schemas.microsoft.com/office/drawing/2014/main" id="{011C16B5-8D2C-4F6E-9CB1-5A9CD82ADF43}"/>
              </a:ext>
            </a:extLst>
          </p:cNvPr>
          <p:cNvGrpSpPr/>
          <p:nvPr/>
        </p:nvGrpSpPr>
        <p:grpSpPr>
          <a:xfrm>
            <a:off x="3160455" y="4341700"/>
            <a:ext cx="7561768" cy="2029971"/>
            <a:chOff x="621338" y="2869900"/>
            <a:chExt cx="7561768" cy="2029971"/>
          </a:xfrm>
        </p:grpSpPr>
        <p:grpSp>
          <p:nvGrpSpPr>
            <p:cNvPr id="131" name="Group 130">
              <a:extLst>
                <a:ext uri="{FF2B5EF4-FFF2-40B4-BE49-F238E27FC236}">
                  <a16:creationId xmlns:a16="http://schemas.microsoft.com/office/drawing/2014/main" id="{A0D0A9B5-E957-4AD5-8280-6D7957364A58}"/>
                </a:ext>
              </a:extLst>
            </p:cNvPr>
            <p:cNvGrpSpPr/>
            <p:nvPr/>
          </p:nvGrpSpPr>
          <p:grpSpPr>
            <a:xfrm>
              <a:off x="621338" y="2869900"/>
              <a:ext cx="7561768" cy="2029971"/>
              <a:chOff x="1587411" y="2533561"/>
              <a:chExt cx="9545675" cy="3769456"/>
            </a:xfrm>
          </p:grpSpPr>
          <p:sp>
            <p:nvSpPr>
              <p:cNvPr id="133" name="Rectangle 132">
                <a:extLst>
                  <a:ext uri="{FF2B5EF4-FFF2-40B4-BE49-F238E27FC236}">
                    <a16:creationId xmlns:a16="http://schemas.microsoft.com/office/drawing/2014/main" id="{BFC32DAC-B1B1-47BA-A096-83EAC8F97F6B}"/>
                  </a:ext>
                </a:extLst>
              </p:cNvPr>
              <p:cNvSpPr/>
              <p:nvPr/>
            </p:nvSpPr>
            <p:spPr bwMode="auto">
              <a:xfrm>
                <a:off x="4313356" y="4471689"/>
                <a:ext cx="4608633" cy="108614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5439">
                        <a:srgbClr val="F8F8F8"/>
                      </a:gs>
                      <a:gs pos="10000">
                        <a:srgbClr val="F8F8F8"/>
                      </a:gs>
                    </a:gsLst>
                    <a:lin ang="5400000" scaled="0"/>
                  </a:gradFill>
                </a:endParaRPr>
              </a:p>
            </p:txBody>
          </p:sp>
          <p:grpSp>
            <p:nvGrpSpPr>
              <p:cNvPr id="134" name="Group 133">
                <a:extLst>
                  <a:ext uri="{FF2B5EF4-FFF2-40B4-BE49-F238E27FC236}">
                    <a16:creationId xmlns:a16="http://schemas.microsoft.com/office/drawing/2014/main" id="{1CA716B3-822E-4F95-B0FF-8D818BDA807F}"/>
                  </a:ext>
                </a:extLst>
              </p:cNvPr>
              <p:cNvGrpSpPr/>
              <p:nvPr/>
            </p:nvGrpSpPr>
            <p:grpSpPr>
              <a:xfrm>
                <a:off x="1587411" y="2533561"/>
                <a:ext cx="9545675" cy="3769456"/>
                <a:chOff x="1587411" y="2533561"/>
                <a:chExt cx="9545675" cy="3769456"/>
              </a:xfrm>
            </p:grpSpPr>
            <p:sp>
              <p:nvSpPr>
                <p:cNvPr id="135" name="Rectangle 134">
                  <a:extLst>
                    <a:ext uri="{FF2B5EF4-FFF2-40B4-BE49-F238E27FC236}">
                      <a16:creationId xmlns:a16="http://schemas.microsoft.com/office/drawing/2014/main" id="{E02F24C2-79B2-4098-AC52-7154D815FD10}"/>
                    </a:ext>
                  </a:extLst>
                </p:cNvPr>
                <p:cNvSpPr/>
                <p:nvPr/>
              </p:nvSpPr>
              <p:spPr bwMode="auto">
                <a:xfrm>
                  <a:off x="5865743" y="2791427"/>
                  <a:ext cx="2431775" cy="832443"/>
                </a:xfrm>
                <a:prstGeom prst="rect">
                  <a:avLst/>
                </a:prstGeom>
                <a:ln>
                  <a:solidFill>
                    <a:schemeClr val="accent4">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1600" dirty="0">
                      <a:gradFill>
                        <a:gsLst>
                          <a:gs pos="5439">
                            <a:srgbClr val="F8F8F8"/>
                          </a:gs>
                          <a:gs pos="10000">
                            <a:srgbClr val="F8F8F8"/>
                          </a:gs>
                        </a:gsLst>
                        <a:lin ang="5400000" scaled="0"/>
                      </a:gradFill>
                    </a:rPr>
                    <a:t>Real Time View</a:t>
                  </a:r>
                </a:p>
              </p:txBody>
            </p:sp>
            <p:sp>
              <p:nvSpPr>
                <p:cNvPr id="136" name="Rectangle 135">
                  <a:extLst>
                    <a:ext uri="{FF2B5EF4-FFF2-40B4-BE49-F238E27FC236}">
                      <a16:creationId xmlns:a16="http://schemas.microsoft.com/office/drawing/2014/main" id="{7FB61F47-3DCB-4905-B7E1-F973CDC8AA30}"/>
                    </a:ext>
                  </a:extLst>
                </p:cNvPr>
                <p:cNvSpPr/>
                <p:nvPr/>
              </p:nvSpPr>
              <p:spPr bwMode="auto">
                <a:xfrm>
                  <a:off x="4455597" y="4704950"/>
                  <a:ext cx="1417236" cy="647961"/>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1600" dirty="0">
                      <a:gradFill>
                        <a:gsLst>
                          <a:gs pos="5439">
                            <a:srgbClr val="F8F8F8"/>
                          </a:gs>
                          <a:gs pos="10000">
                            <a:srgbClr val="F8F8F8"/>
                          </a:gs>
                        </a:gsLst>
                        <a:lin ang="5400000" scaled="0"/>
                      </a:gradFill>
                    </a:rPr>
                    <a:t>Recent Data</a:t>
                  </a:r>
                </a:p>
              </p:txBody>
            </p:sp>
            <p:sp>
              <p:nvSpPr>
                <p:cNvPr id="137" name="Rectangle 136">
                  <a:extLst>
                    <a:ext uri="{FF2B5EF4-FFF2-40B4-BE49-F238E27FC236}">
                      <a16:creationId xmlns:a16="http://schemas.microsoft.com/office/drawing/2014/main" id="{4AA87A3E-4ACE-4534-9F04-C44F801C79CF}"/>
                    </a:ext>
                  </a:extLst>
                </p:cNvPr>
                <p:cNvSpPr/>
                <p:nvPr/>
              </p:nvSpPr>
              <p:spPr bwMode="auto">
                <a:xfrm>
                  <a:off x="6617673" y="4690779"/>
                  <a:ext cx="2043995" cy="647961"/>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AU" sz="1600" dirty="0">
                      <a:gradFill>
                        <a:gsLst>
                          <a:gs pos="5439">
                            <a:srgbClr val="F8F8F8"/>
                          </a:gs>
                          <a:gs pos="10000">
                            <a:srgbClr val="F8F8F8"/>
                          </a:gs>
                        </a:gsLst>
                        <a:lin ang="5400000" scaled="0"/>
                      </a:gradFill>
                    </a:rPr>
                    <a:t>Incremental Views</a:t>
                  </a:r>
                </a:p>
              </p:txBody>
            </p:sp>
            <p:cxnSp>
              <p:nvCxnSpPr>
                <p:cNvPr id="138" name="Straight Arrow Connector 137">
                  <a:extLst>
                    <a:ext uri="{FF2B5EF4-FFF2-40B4-BE49-F238E27FC236}">
                      <a16:creationId xmlns:a16="http://schemas.microsoft.com/office/drawing/2014/main" id="{D8621A87-BA16-4E7C-A2F5-16AB30CED9AC}"/>
                    </a:ext>
                  </a:extLst>
                </p:cNvPr>
                <p:cNvCxnSpPr>
                  <a:cxnSpLocks/>
                  <a:stCxn id="136" idx="3"/>
                  <a:endCxn id="137" idx="1"/>
                </p:cNvCxnSpPr>
                <p:nvPr/>
              </p:nvCxnSpPr>
              <p:spPr>
                <a:xfrm flipV="1">
                  <a:off x="5872834" y="5014760"/>
                  <a:ext cx="744839" cy="14171"/>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sp>
              <p:nvSpPr>
                <p:cNvPr id="139" name="TextBox 138">
                  <a:extLst>
                    <a:ext uri="{FF2B5EF4-FFF2-40B4-BE49-F238E27FC236}">
                      <a16:creationId xmlns:a16="http://schemas.microsoft.com/office/drawing/2014/main" id="{2A27FBE2-FE7C-4DCF-B107-141D4BD0B68B}"/>
                    </a:ext>
                  </a:extLst>
                </p:cNvPr>
                <p:cNvSpPr txBox="1"/>
                <p:nvPr/>
              </p:nvSpPr>
              <p:spPr>
                <a:xfrm>
                  <a:off x="8925772" y="5275146"/>
                  <a:ext cx="1682150" cy="908703"/>
                </a:xfrm>
                <a:prstGeom prst="rect">
                  <a:avLst/>
                </a:prstGeom>
                <a:noFill/>
              </p:spPr>
              <p:txBody>
                <a:bodyPr wrap="none" lIns="182880" tIns="146304" rIns="182880" bIns="146304" rtlCol="0">
                  <a:spAutoFit/>
                </a:bodyPr>
                <a:lstStyle/>
                <a:p>
                  <a:pPr>
                    <a:lnSpc>
                      <a:spcPct val="90000"/>
                    </a:lnSpc>
                    <a:spcAft>
                      <a:spcPts val="600"/>
                    </a:spcAft>
                  </a:pPr>
                  <a:r>
                    <a:rPr lang="en-AU" sz="1400" b="1" dirty="0">
                      <a:solidFill>
                        <a:schemeClr val="tx1">
                          <a:lumMod val="65000"/>
                          <a:lumOff val="35000"/>
                        </a:schemeClr>
                      </a:solidFill>
                    </a:rPr>
                    <a:t>SPEED LAYER</a:t>
                  </a:r>
                </a:p>
              </p:txBody>
            </p:sp>
            <p:cxnSp>
              <p:nvCxnSpPr>
                <p:cNvPr id="140" name="Elbow Connector 34">
                  <a:extLst>
                    <a:ext uri="{FF2B5EF4-FFF2-40B4-BE49-F238E27FC236}">
                      <a16:creationId xmlns:a16="http://schemas.microsoft.com/office/drawing/2014/main" id="{F6C870E7-428E-4991-8528-03644B20D758}"/>
                    </a:ext>
                  </a:extLst>
                </p:cNvPr>
                <p:cNvCxnSpPr>
                  <a:cxnSpLocks/>
                  <a:stCxn id="105" idx="3"/>
                  <a:endCxn id="143" idx="1"/>
                </p:cNvCxnSpPr>
                <p:nvPr/>
              </p:nvCxnSpPr>
              <p:spPr>
                <a:xfrm>
                  <a:off x="1587411" y="3890545"/>
                  <a:ext cx="2012885" cy="1279888"/>
                </a:xfrm>
                <a:prstGeom prst="bentConnector3">
                  <a:avLst>
                    <a:gd name="adj1" fmla="val 50000"/>
                  </a:avLst>
                </a:prstGeom>
                <a:ln>
                  <a:headEnd type="none"/>
                  <a:tailEnd type="triangle"/>
                </a:ln>
              </p:spPr>
              <p:style>
                <a:lnRef idx="3">
                  <a:schemeClr val="accent4"/>
                </a:lnRef>
                <a:fillRef idx="0">
                  <a:schemeClr val="accent4"/>
                </a:fillRef>
                <a:effectRef idx="2">
                  <a:schemeClr val="accent4"/>
                </a:effectRef>
                <a:fontRef idx="minor">
                  <a:schemeClr val="tx1"/>
                </a:fontRef>
              </p:style>
            </p:cxnSp>
            <p:cxnSp>
              <p:nvCxnSpPr>
                <p:cNvPr id="141" name="Elbow Connector 40">
                  <a:extLst>
                    <a:ext uri="{FF2B5EF4-FFF2-40B4-BE49-F238E27FC236}">
                      <a16:creationId xmlns:a16="http://schemas.microsoft.com/office/drawing/2014/main" id="{36DF8CC0-827C-4FAF-A8F3-CB5D35ECBCF7}"/>
                    </a:ext>
                  </a:extLst>
                </p:cNvPr>
                <p:cNvCxnSpPr>
                  <a:cxnSpLocks/>
                  <a:stCxn id="135" idx="3"/>
                  <a:endCxn id="81" idx="1"/>
                </p:cNvCxnSpPr>
                <p:nvPr/>
              </p:nvCxnSpPr>
              <p:spPr>
                <a:xfrm flipV="1">
                  <a:off x="8297518" y="2533561"/>
                  <a:ext cx="1164765" cy="674089"/>
                </a:xfrm>
                <a:prstGeom prst="bentConnector3">
                  <a:avLst>
                    <a:gd name="adj1" fmla="val 50000"/>
                  </a:avLst>
                </a:prstGeom>
                <a:ln>
                  <a:headEnd type="none"/>
                  <a:tailEnd type="triangle"/>
                </a:ln>
              </p:spPr>
              <p:style>
                <a:lnRef idx="3">
                  <a:schemeClr val="accent2"/>
                </a:lnRef>
                <a:fillRef idx="0">
                  <a:schemeClr val="accent2"/>
                </a:fillRef>
                <a:effectRef idx="2">
                  <a:schemeClr val="accent2"/>
                </a:effectRef>
                <a:fontRef idx="minor">
                  <a:schemeClr val="tx1"/>
                </a:fontRef>
              </p:style>
            </p:cxnSp>
            <p:grpSp>
              <p:nvGrpSpPr>
                <p:cNvPr id="142" name="Group 141">
                  <a:extLst>
                    <a:ext uri="{FF2B5EF4-FFF2-40B4-BE49-F238E27FC236}">
                      <a16:creationId xmlns:a16="http://schemas.microsoft.com/office/drawing/2014/main" id="{121E59FE-9ADC-4F49-BD4E-B8F442F604D7}"/>
                    </a:ext>
                  </a:extLst>
                </p:cNvPr>
                <p:cNvGrpSpPr/>
                <p:nvPr/>
              </p:nvGrpSpPr>
              <p:grpSpPr>
                <a:xfrm>
                  <a:off x="3600296" y="4095431"/>
                  <a:ext cx="7532790" cy="2207586"/>
                  <a:chOff x="2217607" y="828948"/>
                  <a:chExt cx="8409763" cy="1877576"/>
                </a:xfrm>
              </p:grpSpPr>
              <p:sp>
                <p:nvSpPr>
                  <p:cNvPr id="143" name="Rectangle 142">
                    <a:extLst>
                      <a:ext uri="{FF2B5EF4-FFF2-40B4-BE49-F238E27FC236}">
                        <a16:creationId xmlns:a16="http://schemas.microsoft.com/office/drawing/2014/main" id="{0E3E58F2-39E3-47EA-B987-86DF4A6A3232}"/>
                      </a:ext>
                    </a:extLst>
                  </p:cNvPr>
                  <p:cNvSpPr/>
                  <p:nvPr/>
                </p:nvSpPr>
                <p:spPr>
                  <a:xfrm>
                    <a:off x="2217607" y="828948"/>
                    <a:ext cx="8409763" cy="1828601"/>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l-PL"/>
                  </a:p>
                </p:txBody>
              </p:sp>
              <p:sp>
                <p:nvSpPr>
                  <p:cNvPr id="144" name="TextBox 143">
                    <a:extLst>
                      <a:ext uri="{FF2B5EF4-FFF2-40B4-BE49-F238E27FC236}">
                        <a16:creationId xmlns:a16="http://schemas.microsoft.com/office/drawing/2014/main" id="{28CF27A0-5D5E-4783-AFBD-1EABDC76F046}"/>
                      </a:ext>
                    </a:extLst>
                  </p:cNvPr>
                  <p:cNvSpPr txBox="1"/>
                  <p:nvPr/>
                </p:nvSpPr>
                <p:spPr>
                  <a:xfrm>
                    <a:off x="5289541" y="2123233"/>
                    <a:ext cx="1802560" cy="583291"/>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lnSpc>
                        <a:spcPct val="90000"/>
                      </a:lnSpc>
                    </a:pPr>
                    <a:r>
                      <a:rPr lang="pl-PL" sz="2000" b="1" dirty="0">
                        <a:solidFill>
                          <a:srgbClr val="FFA000"/>
                        </a:solidFill>
                      </a:rPr>
                      <a:t>HOT</a:t>
                    </a:r>
                    <a:r>
                      <a:rPr lang="en-GB" sz="2000" b="1" dirty="0">
                        <a:solidFill>
                          <a:srgbClr val="FFA000"/>
                        </a:solidFill>
                      </a:rPr>
                      <a:t> PATH</a:t>
                    </a:r>
                    <a:endParaRPr lang="pl-PL" sz="2000" b="1" dirty="0">
                      <a:solidFill>
                        <a:srgbClr val="FFA000"/>
                      </a:solidFill>
                    </a:endParaRPr>
                  </a:p>
                </p:txBody>
              </p:sp>
            </p:grpSp>
          </p:grpSp>
        </p:grpSp>
        <p:cxnSp>
          <p:nvCxnSpPr>
            <p:cNvPr id="132" name="Straight Arrow Connector 131">
              <a:extLst>
                <a:ext uri="{FF2B5EF4-FFF2-40B4-BE49-F238E27FC236}">
                  <a16:creationId xmlns:a16="http://schemas.microsoft.com/office/drawing/2014/main" id="{597229CA-03AF-40F4-836D-B5EE42735578}"/>
                </a:ext>
              </a:extLst>
            </p:cNvPr>
            <p:cNvCxnSpPr>
              <a:cxnSpLocks/>
              <a:endCxn id="135" idx="2"/>
            </p:cNvCxnSpPr>
            <p:nvPr/>
          </p:nvCxnSpPr>
          <p:spPr>
            <a:xfrm flipV="1">
              <a:off x="4962884" y="3457066"/>
              <a:ext cx="10793" cy="483212"/>
            </a:xfrm>
            <a:prstGeom prst="straightConnector1">
              <a:avLst/>
            </a:prstGeom>
            <a:ln>
              <a:headEnd type="none"/>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7755359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1000"/>
                                        <p:tgtEl>
                                          <p:spTgt spid="89"/>
                                        </p:tgtEl>
                                      </p:cBhvr>
                                    </p:animEffect>
                                    <p:anim calcmode="lin" valueType="num">
                                      <p:cBhvr>
                                        <p:cTn id="8" dur="1000" fill="hold"/>
                                        <p:tgtEl>
                                          <p:spTgt spid="89"/>
                                        </p:tgtEl>
                                        <p:attrNameLst>
                                          <p:attrName>ppt_x</p:attrName>
                                        </p:attrNameLst>
                                      </p:cBhvr>
                                      <p:tavLst>
                                        <p:tav tm="0">
                                          <p:val>
                                            <p:strVal val="#ppt_x"/>
                                          </p:val>
                                        </p:tav>
                                        <p:tav tm="100000">
                                          <p:val>
                                            <p:strVal val="#ppt_x"/>
                                          </p:val>
                                        </p:tav>
                                      </p:tavLst>
                                    </p:anim>
                                    <p:anim calcmode="lin" valueType="num">
                                      <p:cBhvr>
                                        <p:cTn id="9"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1000"/>
                                        <p:tgtEl>
                                          <p:spTgt spid="129"/>
                                        </p:tgtEl>
                                      </p:cBhvr>
                                    </p:animEffect>
                                    <p:anim calcmode="lin" valueType="num">
                                      <p:cBhvr>
                                        <p:cTn id="29" dur="1000" fill="hold"/>
                                        <p:tgtEl>
                                          <p:spTgt spid="129"/>
                                        </p:tgtEl>
                                        <p:attrNameLst>
                                          <p:attrName>ppt_x</p:attrName>
                                        </p:attrNameLst>
                                      </p:cBhvr>
                                      <p:tavLst>
                                        <p:tav tm="0">
                                          <p:val>
                                            <p:strVal val="#ppt_x"/>
                                          </p:val>
                                        </p:tav>
                                        <p:tav tm="100000">
                                          <p:val>
                                            <p:strVal val="#ppt_x"/>
                                          </p:val>
                                        </p:tav>
                                      </p:tavLst>
                                    </p:anim>
                                    <p:anim calcmode="lin" valueType="num">
                                      <p:cBhvr>
                                        <p:cTn id="30"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792127" y="857465"/>
            <a:ext cx="8189948" cy="957299"/>
          </a:xfrm>
        </p:spPr>
        <p:txBody>
          <a:bodyPr/>
          <a:lstStyle/>
          <a:p>
            <a:r>
              <a:rPr lang="en-GB" sz="4800" b="1" spc="-50" dirty="0">
                <a:solidFill>
                  <a:srgbClr val="EF942F"/>
                </a:solidFill>
                <a:latin typeface="Calibri Light" panose="020F0302020204030204"/>
                <a:ea typeface="+mj-ea"/>
                <a:cs typeface="+mj-cs"/>
              </a:rPr>
              <a:t>Data Lake Approach</a:t>
            </a:r>
            <a:endParaRPr lang="pl-PL" sz="4800" b="1" spc="-50" dirty="0">
              <a:solidFill>
                <a:srgbClr val="EF942F"/>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A68D51CA-48EE-4B5B-8E05-3103EC4915C2}"/>
              </a:ext>
            </a:extLst>
          </p:cNvPr>
          <p:cNvSpPr/>
          <p:nvPr/>
        </p:nvSpPr>
        <p:spPr>
          <a:xfrm>
            <a:off x="1047749" y="2173010"/>
            <a:ext cx="10715625" cy="1292662"/>
          </a:xfrm>
          <a:prstGeom prst="rect">
            <a:avLst/>
          </a:prstGeom>
        </p:spPr>
        <p:txBody>
          <a:bodyPr wrap="square">
            <a:spAutoFit/>
          </a:bodyPr>
          <a:lstStyle/>
          <a:p>
            <a:r>
              <a:rPr lang="en-GB" sz="2400" b="1" dirty="0">
                <a:solidFill>
                  <a:srgbClr val="EF942F"/>
                </a:solidFill>
              </a:rPr>
              <a:t>What is Data Lake ?</a:t>
            </a:r>
          </a:p>
          <a:p>
            <a:pPr>
              <a:lnSpc>
                <a:spcPct val="100000"/>
              </a:lnSpc>
            </a:pPr>
            <a:r>
              <a:rPr lang="en-US" dirty="0">
                <a:solidFill>
                  <a:schemeClr val="tx1">
                    <a:lumMod val="65000"/>
                    <a:lumOff val="35000"/>
                  </a:schemeClr>
                </a:solidFill>
              </a:rPr>
              <a:t>“If you think of a</a:t>
            </a:r>
            <a:r>
              <a:rPr lang="en-US" dirty="0">
                <a:solidFill>
                  <a:schemeClr val="accent1">
                    <a:lumMod val="75000"/>
                  </a:schemeClr>
                </a:solidFill>
              </a:rPr>
              <a:t> </a:t>
            </a:r>
            <a:r>
              <a:rPr lang="en-US" b="1" dirty="0" err="1">
                <a:solidFill>
                  <a:srgbClr val="EF942F"/>
                </a:solidFill>
              </a:rPr>
              <a:t>datamart</a:t>
            </a:r>
            <a:r>
              <a:rPr lang="en-US" b="1" dirty="0">
                <a:solidFill>
                  <a:schemeClr val="accent1">
                    <a:lumMod val="75000"/>
                  </a:schemeClr>
                </a:solidFill>
              </a:rPr>
              <a:t> </a:t>
            </a:r>
            <a:r>
              <a:rPr lang="en-US" dirty="0">
                <a:solidFill>
                  <a:schemeClr val="tx1">
                    <a:lumMod val="65000"/>
                    <a:lumOff val="35000"/>
                  </a:schemeClr>
                </a:solidFill>
              </a:rPr>
              <a:t>(a subset of a data warehouse) as a store of bottled water – cleansed and packaged and structured for easy consumption – the </a:t>
            </a:r>
            <a:r>
              <a:rPr lang="en-US" b="1" dirty="0">
                <a:solidFill>
                  <a:srgbClr val="EF942F"/>
                </a:solidFill>
              </a:rPr>
              <a:t>data lake </a:t>
            </a:r>
            <a:r>
              <a:rPr lang="en-US" dirty="0">
                <a:solidFill>
                  <a:schemeClr val="tx1">
                    <a:lumMod val="65000"/>
                    <a:lumOff val="35000"/>
                  </a:schemeClr>
                </a:solidFill>
              </a:rPr>
              <a:t>is a large body of water in a more </a:t>
            </a:r>
            <a:r>
              <a:rPr lang="en-US" b="1" dirty="0">
                <a:solidFill>
                  <a:srgbClr val="EF942F"/>
                </a:solidFill>
              </a:rPr>
              <a:t>natural state</a:t>
            </a:r>
            <a:r>
              <a:rPr lang="en-US" dirty="0">
                <a:solidFill>
                  <a:schemeClr val="tx1">
                    <a:lumMod val="65000"/>
                    <a:lumOff val="35000"/>
                  </a:schemeClr>
                </a:solidFill>
              </a:rPr>
              <a:t>„</a:t>
            </a:r>
          </a:p>
          <a:p>
            <a:pPr algn="ctr">
              <a:lnSpc>
                <a:spcPct val="100000"/>
              </a:lnSpc>
            </a:pPr>
            <a:r>
              <a:rPr lang="en-US" sz="1600" dirty="0">
                <a:solidFill>
                  <a:schemeClr val="tx1">
                    <a:lumMod val="65000"/>
                    <a:lumOff val="35000"/>
                  </a:schemeClr>
                </a:solidFill>
              </a:rPr>
              <a:t>						</a:t>
            </a:r>
            <a:r>
              <a:rPr lang="en-US" b="1" dirty="0">
                <a:solidFill>
                  <a:schemeClr val="tx1">
                    <a:lumMod val="65000"/>
                    <a:lumOff val="35000"/>
                  </a:schemeClr>
                </a:solidFill>
              </a:rPr>
              <a:t>Pentaho CTO James Dixon </a:t>
            </a:r>
            <a:endParaRPr lang="en-US" sz="16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E40684AF-9FA9-4D96-97C9-407E6F7088B7}"/>
              </a:ext>
            </a:extLst>
          </p:cNvPr>
          <p:cNvSpPr/>
          <p:nvPr/>
        </p:nvSpPr>
        <p:spPr>
          <a:xfrm>
            <a:off x="1526238" y="4691096"/>
            <a:ext cx="9425273" cy="707886"/>
          </a:xfrm>
          <a:prstGeom prst="rect">
            <a:avLst/>
          </a:prstGeom>
        </p:spPr>
        <p:txBody>
          <a:bodyPr wrap="none">
            <a:spAutoFit/>
          </a:bodyPr>
          <a:lstStyle/>
          <a:p>
            <a:r>
              <a:rPr lang="en-GB" sz="4000" b="1" dirty="0">
                <a:solidFill>
                  <a:srgbClr val="EF942F"/>
                </a:solidFill>
                <a:latin typeface="Euphemia"/>
              </a:rPr>
              <a:t>I</a:t>
            </a:r>
            <a:r>
              <a:rPr lang="en-GB" sz="4000" b="1" dirty="0">
                <a:solidFill>
                  <a:schemeClr val="tx1">
                    <a:lumMod val="65000"/>
                    <a:lumOff val="35000"/>
                  </a:schemeClr>
                </a:solidFill>
                <a:latin typeface="Euphemia"/>
              </a:rPr>
              <a:t>(</a:t>
            </a:r>
            <a:r>
              <a:rPr lang="en-GB" sz="4000" b="1" dirty="0" err="1">
                <a:solidFill>
                  <a:schemeClr val="tx1">
                    <a:lumMod val="65000"/>
                    <a:lumOff val="35000"/>
                  </a:schemeClr>
                </a:solidFill>
                <a:latin typeface="Euphemia"/>
              </a:rPr>
              <a:t>ngest</a:t>
            </a:r>
            <a:r>
              <a:rPr lang="en-GB" sz="4000" b="1" dirty="0">
                <a:solidFill>
                  <a:schemeClr val="tx1">
                    <a:lumMod val="65000"/>
                    <a:lumOff val="35000"/>
                  </a:schemeClr>
                </a:solidFill>
                <a:latin typeface="Euphemia"/>
              </a:rPr>
              <a:t>) </a:t>
            </a:r>
            <a:r>
              <a:rPr lang="en-GB" sz="4000" b="1" dirty="0">
                <a:solidFill>
                  <a:srgbClr val="EF942F"/>
                </a:solidFill>
                <a:latin typeface="Euphemia"/>
              </a:rPr>
              <a:t>S</a:t>
            </a:r>
            <a:r>
              <a:rPr lang="en-GB" sz="4000" b="1" dirty="0">
                <a:solidFill>
                  <a:schemeClr val="tx1">
                    <a:lumMod val="65000"/>
                    <a:lumOff val="35000"/>
                  </a:schemeClr>
                </a:solidFill>
                <a:latin typeface="Euphemia"/>
              </a:rPr>
              <a:t>(tore) </a:t>
            </a:r>
            <a:r>
              <a:rPr lang="en-GB" sz="4000" b="1" dirty="0">
                <a:solidFill>
                  <a:srgbClr val="EF942F"/>
                </a:solidFill>
                <a:latin typeface="Euphemia"/>
              </a:rPr>
              <a:t>A</a:t>
            </a:r>
            <a:r>
              <a:rPr lang="en-GB" sz="4000" b="1" dirty="0">
                <a:solidFill>
                  <a:schemeClr val="tx1">
                    <a:lumMod val="65000"/>
                    <a:lumOff val="35000"/>
                  </a:schemeClr>
                </a:solidFill>
                <a:latin typeface="Euphemia"/>
              </a:rPr>
              <a:t>(</a:t>
            </a:r>
            <a:r>
              <a:rPr lang="en-GB" sz="4000" b="1" dirty="0" err="1">
                <a:solidFill>
                  <a:schemeClr val="tx1">
                    <a:lumMod val="65000"/>
                    <a:lumOff val="35000"/>
                  </a:schemeClr>
                </a:solidFill>
                <a:latin typeface="Euphemia"/>
              </a:rPr>
              <a:t>nalyse</a:t>
            </a:r>
            <a:r>
              <a:rPr lang="en-GB" sz="4000" b="1" dirty="0">
                <a:solidFill>
                  <a:schemeClr val="tx1">
                    <a:lumMod val="65000"/>
                    <a:lumOff val="35000"/>
                  </a:schemeClr>
                </a:solidFill>
                <a:latin typeface="Euphemia"/>
              </a:rPr>
              <a:t>) </a:t>
            </a:r>
            <a:r>
              <a:rPr lang="en-GB" sz="4000" b="1" dirty="0">
                <a:solidFill>
                  <a:srgbClr val="EF942F"/>
                </a:solidFill>
                <a:latin typeface="Euphemia"/>
              </a:rPr>
              <a:t>S</a:t>
            </a:r>
            <a:r>
              <a:rPr lang="en-GB" sz="4000" b="1" dirty="0">
                <a:solidFill>
                  <a:schemeClr val="tx1">
                    <a:lumMod val="65000"/>
                    <a:lumOff val="35000"/>
                  </a:schemeClr>
                </a:solidFill>
                <a:latin typeface="Euphemia"/>
              </a:rPr>
              <a:t>(</a:t>
            </a:r>
            <a:r>
              <a:rPr lang="en-GB" sz="4000" b="1" dirty="0" err="1">
                <a:solidFill>
                  <a:schemeClr val="tx1">
                    <a:lumMod val="65000"/>
                    <a:lumOff val="35000"/>
                  </a:schemeClr>
                </a:solidFill>
                <a:latin typeface="Euphemia"/>
              </a:rPr>
              <a:t>urface</a:t>
            </a:r>
            <a:r>
              <a:rPr lang="en-GB" sz="4000" b="1" dirty="0">
                <a:solidFill>
                  <a:schemeClr val="tx1">
                    <a:lumMod val="65000"/>
                    <a:lumOff val="35000"/>
                  </a:schemeClr>
                </a:solidFill>
                <a:latin typeface="Euphemia"/>
              </a:rPr>
              <a:t>) </a:t>
            </a:r>
            <a:r>
              <a:rPr lang="en-GB" sz="4000" b="1" dirty="0">
                <a:solidFill>
                  <a:srgbClr val="EF942F"/>
                </a:solidFill>
                <a:latin typeface="Euphemia"/>
              </a:rPr>
              <a:t>A</a:t>
            </a:r>
            <a:r>
              <a:rPr lang="en-GB" sz="4000" b="1" dirty="0">
                <a:solidFill>
                  <a:schemeClr val="tx1">
                    <a:lumMod val="65000"/>
                    <a:lumOff val="35000"/>
                  </a:schemeClr>
                </a:solidFill>
                <a:latin typeface="Euphemia"/>
              </a:rPr>
              <a:t>(</a:t>
            </a:r>
            <a:r>
              <a:rPr lang="en-GB" sz="4000" b="1" dirty="0" err="1">
                <a:solidFill>
                  <a:schemeClr val="tx1">
                    <a:lumMod val="65000"/>
                    <a:lumOff val="35000"/>
                  </a:schemeClr>
                </a:solidFill>
                <a:latin typeface="Euphemia"/>
              </a:rPr>
              <a:t>ct</a:t>
            </a:r>
            <a:r>
              <a:rPr lang="en-GB" sz="4000" b="1" dirty="0">
                <a:solidFill>
                  <a:schemeClr val="tx1">
                    <a:lumMod val="65000"/>
                    <a:lumOff val="35000"/>
                  </a:schemeClr>
                </a:solidFill>
                <a:latin typeface="Euphemia"/>
              </a:rPr>
              <a:t>)</a:t>
            </a:r>
          </a:p>
        </p:txBody>
      </p:sp>
    </p:spTree>
    <p:extLst>
      <p:ext uri="{BB962C8B-B14F-4D97-AF65-F5344CB8AC3E}">
        <p14:creationId xmlns:p14="http://schemas.microsoft.com/office/powerpoint/2010/main" val="4227910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C0C8EA-62FC-4571-8E2A-2DA5417E7395}"/>
              </a:ext>
            </a:extLst>
          </p:cNvPr>
          <p:cNvSpPr>
            <a:spLocks noGrp="1"/>
          </p:cNvSpPr>
          <p:nvPr>
            <p:ph type="body" sz="quarter" idx="13"/>
          </p:nvPr>
        </p:nvSpPr>
        <p:spPr/>
        <p:txBody>
          <a:bodyPr/>
          <a:lstStyle/>
          <a:p>
            <a:r>
              <a:rPr lang="en-GB" sz="4800" b="1" spc="-50" dirty="0">
                <a:solidFill>
                  <a:srgbClr val="EF942F"/>
                </a:solidFill>
                <a:latin typeface="Calibri Light" panose="020F0302020204030204"/>
                <a:ea typeface="+mj-ea"/>
                <a:cs typeface="+mj-cs"/>
              </a:rPr>
              <a:t>Big Data Project</a:t>
            </a:r>
            <a:endParaRPr lang="pl-PL" sz="4800" b="1" spc="-50" dirty="0">
              <a:solidFill>
                <a:srgbClr val="EF942F"/>
              </a:solidFill>
              <a:latin typeface="Calibri Light" panose="020F0302020204030204"/>
              <a:ea typeface="+mj-ea"/>
              <a:cs typeface="+mj-cs"/>
            </a:endParaRPr>
          </a:p>
        </p:txBody>
      </p:sp>
      <p:sp>
        <p:nvSpPr>
          <p:cNvPr id="3" name="Rectangle 2">
            <a:extLst>
              <a:ext uri="{FF2B5EF4-FFF2-40B4-BE49-F238E27FC236}">
                <a16:creationId xmlns:a16="http://schemas.microsoft.com/office/drawing/2014/main" id="{00740050-179E-4D9D-BF38-CE7C089ADBA4}"/>
              </a:ext>
            </a:extLst>
          </p:cNvPr>
          <p:cNvSpPr/>
          <p:nvPr/>
        </p:nvSpPr>
        <p:spPr>
          <a:xfrm>
            <a:off x="1657350" y="2028616"/>
            <a:ext cx="6572250" cy="2800767"/>
          </a:xfrm>
          <a:prstGeom prst="rect">
            <a:avLst/>
          </a:prstGeom>
        </p:spPr>
        <p:txBody>
          <a:bodyPr wrap="square">
            <a:spAutoFit/>
          </a:bodyPr>
          <a:lstStyle/>
          <a:p>
            <a:r>
              <a:rPr lang="en-GB" sz="2800" b="1" dirty="0">
                <a:solidFill>
                  <a:srgbClr val="EF942F"/>
                </a:solidFill>
              </a:rPr>
              <a:t>IoT Data </a:t>
            </a:r>
          </a:p>
          <a:p>
            <a:pPr lvl="1"/>
            <a:r>
              <a:rPr lang="en-GB" sz="2400" b="1" dirty="0">
                <a:solidFill>
                  <a:schemeClr val="tx1">
                    <a:lumMod val="65000"/>
                    <a:lumOff val="35000"/>
                  </a:schemeClr>
                </a:solidFill>
              </a:rPr>
              <a:t>30 TB Initial Load</a:t>
            </a:r>
          </a:p>
          <a:p>
            <a:pPr lvl="1"/>
            <a:r>
              <a:rPr lang="en-GB" sz="2400" b="1" dirty="0">
                <a:solidFill>
                  <a:schemeClr val="tx1">
                    <a:lumMod val="65000"/>
                    <a:lumOff val="35000"/>
                  </a:schemeClr>
                </a:solidFill>
              </a:rPr>
              <a:t>15 GB Daily Load (Batch Mode)</a:t>
            </a:r>
          </a:p>
          <a:p>
            <a:r>
              <a:rPr lang="en-US" sz="2800" b="1" dirty="0">
                <a:solidFill>
                  <a:srgbClr val="EF942F"/>
                </a:solidFill>
              </a:rPr>
              <a:t>Wide Spectrum of Query Analysis</a:t>
            </a:r>
          </a:p>
          <a:p>
            <a:pPr lvl="1">
              <a:buFont typeface="Wingdings" panose="05000000000000000000" pitchFamily="2" charset="2"/>
              <a:buChar char="§"/>
            </a:pPr>
            <a:r>
              <a:rPr lang="en-US" sz="2400" b="1" dirty="0">
                <a:solidFill>
                  <a:schemeClr val="tx1">
                    <a:lumMod val="65000"/>
                    <a:lumOff val="35000"/>
                  </a:schemeClr>
                </a:solidFill>
              </a:rPr>
              <a:t> Detailed Queries (Point Queries) </a:t>
            </a:r>
          </a:p>
          <a:p>
            <a:pPr lvl="1">
              <a:buFont typeface="Wingdings" panose="05000000000000000000" pitchFamily="2" charset="2"/>
              <a:buChar char="§"/>
            </a:pPr>
            <a:r>
              <a:rPr lang="en-US" sz="2400" b="1" dirty="0">
                <a:solidFill>
                  <a:schemeClr val="tx1">
                    <a:lumMod val="65000"/>
                    <a:lumOff val="35000"/>
                  </a:schemeClr>
                </a:solidFill>
              </a:rPr>
              <a:t> Queries with lot of aggregations</a:t>
            </a:r>
          </a:p>
          <a:p>
            <a:pPr lvl="1">
              <a:buFont typeface="Wingdings" panose="05000000000000000000" pitchFamily="2" charset="2"/>
              <a:buChar char="§"/>
            </a:pPr>
            <a:r>
              <a:rPr lang="en-US" sz="2400" b="1" dirty="0">
                <a:solidFill>
                  <a:schemeClr val="tx1">
                    <a:lumMod val="65000"/>
                    <a:lumOff val="35000"/>
                  </a:schemeClr>
                </a:solidFill>
              </a:rPr>
              <a:t> Full scan queries</a:t>
            </a:r>
          </a:p>
        </p:txBody>
      </p:sp>
    </p:spTree>
    <p:extLst>
      <p:ext uri="{BB962C8B-B14F-4D97-AF65-F5344CB8AC3E}">
        <p14:creationId xmlns:p14="http://schemas.microsoft.com/office/powerpoint/2010/main" val="1556075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3FFB81-0DCC-4A79-AB46-F08D2A513177}"/>
              </a:ext>
            </a:extLst>
          </p:cNvPr>
          <p:cNvSpPr>
            <a:spLocks noGrp="1"/>
          </p:cNvSpPr>
          <p:nvPr>
            <p:ph type="body" sz="quarter" idx="13"/>
          </p:nvPr>
        </p:nvSpPr>
        <p:spPr>
          <a:xfrm>
            <a:off x="792127" y="857465"/>
            <a:ext cx="10658655" cy="957299"/>
          </a:xfrm>
        </p:spPr>
        <p:txBody>
          <a:bodyPr/>
          <a:lstStyle/>
          <a:p>
            <a:r>
              <a:rPr lang="en-US" sz="4800" b="1" spc="-50" dirty="0">
                <a:solidFill>
                  <a:srgbClr val="EF942F"/>
                </a:solidFill>
                <a:latin typeface="Calibri Light" panose="020F0302020204030204"/>
                <a:ea typeface="+mj-ea"/>
                <a:cs typeface="+mj-cs"/>
              </a:rPr>
              <a:t>Azure – Lambda architecture (Cold Path)</a:t>
            </a:r>
            <a:endParaRPr lang="pl-PL" sz="4800" b="1" spc="-50" dirty="0">
              <a:solidFill>
                <a:srgbClr val="EF942F"/>
              </a:solidFill>
              <a:latin typeface="Calibri Light" panose="020F0302020204030204"/>
              <a:ea typeface="+mj-ea"/>
              <a:cs typeface="+mj-cs"/>
            </a:endParaRPr>
          </a:p>
        </p:txBody>
      </p:sp>
      <p:grpSp>
        <p:nvGrpSpPr>
          <p:cNvPr id="169" name="Group 168">
            <a:extLst>
              <a:ext uri="{FF2B5EF4-FFF2-40B4-BE49-F238E27FC236}">
                <a16:creationId xmlns:a16="http://schemas.microsoft.com/office/drawing/2014/main" id="{85D9F385-1877-4B58-A1C5-DE0A13278F33}"/>
              </a:ext>
            </a:extLst>
          </p:cNvPr>
          <p:cNvGrpSpPr/>
          <p:nvPr/>
        </p:nvGrpSpPr>
        <p:grpSpPr>
          <a:xfrm>
            <a:off x="2150854" y="3474241"/>
            <a:ext cx="1330877" cy="2029740"/>
            <a:chOff x="2505841" y="3187073"/>
            <a:chExt cx="1847325" cy="2835975"/>
          </a:xfrm>
        </p:grpSpPr>
        <p:grpSp>
          <p:nvGrpSpPr>
            <p:cNvPr id="170" name="Group 169">
              <a:extLst>
                <a:ext uri="{FF2B5EF4-FFF2-40B4-BE49-F238E27FC236}">
                  <a16:creationId xmlns:a16="http://schemas.microsoft.com/office/drawing/2014/main" id="{D2BB6FF0-031F-4D33-B36E-DFAE3A402EB1}"/>
                </a:ext>
              </a:extLst>
            </p:cNvPr>
            <p:cNvGrpSpPr/>
            <p:nvPr/>
          </p:nvGrpSpPr>
          <p:grpSpPr>
            <a:xfrm>
              <a:off x="2505841" y="3187073"/>
              <a:ext cx="1847325" cy="2028692"/>
              <a:chOff x="2505841" y="3187073"/>
              <a:chExt cx="1847325" cy="2028692"/>
            </a:xfrm>
          </p:grpSpPr>
          <p:grpSp>
            <p:nvGrpSpPr>
              <p:cNvPr id="172" name="Group 171">
                <a:extLst>
                  <a:ext uri="{FF2B5EF4-FFF2-40B4-BE49-F238E27FC236}">
                    <a16:creationId xmlns:a16="http://schemas.microsoft.com/office/drawing/2014/main" id="{0B9E7221-4DF7-40E5-8E6F-6993F284BE22}"/>
                  </a:ext>
                </a:extLst>
              </p:cNvPr>
              <p:cNvGrpSpPr/>
              <p:nvPr/>
            </p:nvGrpSpPr>
            <p:grpSpPr>
              <a:xfrm>
                <a:off x="2505841" y="3187073"/>
                <a:ext cx="1847325" cy="2028691"/>
                <a:chOff x="2505841" y="3187073"/>
                <a:chExt cx="1847325" cy="2028691"/>
              </a:xfrm>
            </p:grpSpPr>
            <p:sp>
              <p:nvSpPr>
                <p:cNvPr id="174" name="Rectangle 173">
                  <a:extLst>
                    <a:ext uri="{FF2B5EF4-FFF2-40B4-BE49-F238E27FC236}">
                      <a16:creationId xmlns:a16="http://schemas.microsoft.com/office/drawing/2014/main" id="{D8840CDB-8128-42BB-8BD4-C3A2010F9DDD}"/>
                    </a:ext>
                  </a:extLst>
                </p:cNvPr>
                <p:cNvSpPr/>
                <p:nvPr/>
              </p:nvSpPr>
              <p:spPr>
                <a:xfrm>
                  <a:off x="3028894" y="3742914"/>
                  <a:ext cx="1324272" cy="1472850"/>
                </a:xfrm>
                <a:prstGeom prst="rect">
                  <a:avLst/>
                </a:prstGeom>
                <a:solidFill>
                  <a:sysClr val="window" lastClr="FFFFFF"/>
                </a:solidFill>
                <a:ln w="12700" cap="flat" cmpd="sng" algn="ctr">
                  <a:solidFill>
                    <a:srgbClr val="5B9BD5"/>
                  </a:solidFill>
                  <a:prstDash val="solid"/>
                  <a:miter lim="800000"/>
                  <a:headEnd type="none" w="med" len="med"/>
                  <a:tailEnd type="none" w="med" len="me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75" name="Picture 174">
                  <a:extLst>
                    <a:ext uri="{FF2B5EF4-FFF2-40B4-BE49-F238E27FC236}">
                      <a16:creationId xmlns:a16="http://schemas.microsoft.com/office/drawing/2014/main" id="{8E86C10C-7080-40D4-BA21-6F737BB457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185" y="4138281"/>
                  <a:ext cx="513578" cy="513578"/>
                </a:xfrm>
                <a:prstGeom prst="rect">
                  <a:avLst/>
                </a:prstGeom>
              </p:spPr>
            </p:pic>
            <p:cxnSp>
              <p:nvCxnSpPr>
                <p:cNvPr id="176" name="Straight Arrow Connector 175">
                  <a:extLst>
                    <a:ext uri="{FF2B5EF4-FFF2-40B4-BE49-F238E27FC236}">
                      <a16:creationId xmlns:a16="http://schemas.microsoft.com/office/drawing/2014/main" id="{D76F99A0-EC74-48CC-AAB6-4466BD6BC9EA}"/>
                    </a:ext>
                  </a:extLst>
                </p:cNvPr>
                <p:cNvCxnSpPr>
                  <a:cxnSpLocks/>
                </p:cNvCxnSpPr>
                <p:nvPr/>
              </p:nvCxnSpPr>
              <p:spPr>
                <a:xfrm flipV="1">
                  <a:off x="2505841" y="4577420"/>
                  <a:ext cx="483626" cy="6248"/>
                </a:xfrm>
                <a:prstGeom prst="straightConnector1">
                  <a:avLst/>
                </a:prstGeom>
                <a:noFill/>
                <a:ln w="12700" cap="flat" cmpd="sng" algn="ctr">
                  <a:solidFill>
                    <a:srgbClr val="4472C4"/>
                  </a:solidFill>
                  <a:prstDash val="solid"/>
                  <a:miter lim="800000"/>
                  <a:headEnd type="triangle"/>
                  <a:tailEnd type="triangle"/>
                </a:ln>
                <a:effectLst/>
              </p:spPr>
            </p:cxnSp>
            <p:sp>
              <p:nvSpPr>
                <p:cNvPr id="177" name="TextBox 176">
                  <a:extLst>
                    <a:ext uri="{FF2B5EF4-FFF2-40B4-BE49-F238E27FC236}">
                      <a16:creationId xmlns:a16="http://schemas.microsoft.com/office/drawing/2014/main" id="{72F4F61B-8C9D-4406-9B20-01E7422FED35}"/>
                    </a:ext>
                  </a:extLst>
                </p:cNvPr>
                <p:cNvSpPr txBox="1"/>
                <p:nvPr/>
              </p:nvSpPr>
              <p:spPr>
                <a:xfrm>
                  <a:off x="3183697" y="3187073"/>
                  <a:ext cx="968787" cy="438629"/>
                </a:xfrm>
                <a:prstGeom prst="rect">
                  <a:avLst/>
                </a:prstGeom>
                <a:noFill/>
              </p:spPr>
              <p:txBody>
                <a:bodyPr wrap="non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pl-PL" sz="1600" b="1" i="0" u="none" strike="noStrike" kern="0" cap="none" spc="0" normalizeH="0" baseline="0" noProof="0" dirty="0">
                      <a:ln>
                        <a:noFill/>
                      </a:ln>
                      <a:solidFill>
                        <a:prstClr val="black">
                          <a:lumMod val="65000"/>
                          <a:lumOff val="35000"/>
                        </a:prstClr>
                      </a:solidFill>
                      <a:effectLst/>
                      <a:uLnTx/>
                      <a:uFillTx/>
                    </a:rPr>
                    <a:t>Ingest</a:t>
                  </a:r>
                </a:p>
              </p:txBody>
            </p:sp>
          </p:grpSp>
          <p:sp>
            <p:nvSpPr>
              <p:cNvPr id="173" name="TextBox 172">
                <a:extLst>
                  <a:ext uri="{FF2B5EF4-FFF2-40B4-BE49-F238E27FC236}">
                    <a16:creationId xmlns:a16="http://schemas.microsoft.com/office/drawing/2014/main" id="{05CEF827-AA90-48D2-9CCC-180F78B809B2}"/>
                  </a:ext>
                </a:extLst>
              </p:cNvPr>
              <p:cNvSpPr txBox="1"/>
              <p:nvPr/>
            </p:nvSpPr>
            <p:spPr>
              <a:xfrm>
                <a:off x="3131602" y="4699730"/>
                <a:ext cx="1113277" cy="516035"/>
              </a:xfrm>
              <a:prstGeom prst="rect">
                <a:avLst/>
              </a:prstGeom>
              <a:noFill/>
            </p:spPr>
            <p:txBody>
              <a:bodyPr wrap="square" rtlCol="0">
                <a:spAutoFit/>
              </a:bodyPr>
              <a:lstStyle/>
              <a:p>
                <a:pPr marL="0" marR="0" lvl="0" indent="0" algn="ctr" defTabSz="685800" eaLnBrk="1" fontAlgn="auto" latinLnBrk="0" hangingPunct="1">
                  <a:lnSpc>
                    <a:spcPct val="90000"/>
                  </a:lnSpc>
                  <a:spcBef>
                    <a:spcPts val="0"/>
                  </a:spcBef>
                  <a:spcAft>
                    <a:spcPts val="0"/>
                  </a:spcAft>
                  <a:buClrTx/>
                  <a:buSzTx/>
                  <a:buFontTx/>
                  <a:buNone/>
                  <a:tabLst/>
                  <a:defRPr/>
                </a:pPr>
                <a:r>
                  <a:rPr kumimoji="0" lang="pl-PL" sz="1000" b="1" i="0" u="none" strike="noStrike" kern="0" cap="none" spc="0" normalizeH="0" baseline="0" noProof="0" dirty="0">
                    <a:ln>
                      <a:noFill/>
                    </a:ln>
                    <a:solidFill>
                      <a:prstClr val="black">
                        <a:lumMod val="65000"/>
                        <a:lumOff val="35000"/>
                      </a:prstClr>
                    </a:solidFill>
                    <a:effectLst/>
                    <a:uLnTx/>
                    <a:uFillTx/>
                  </a:rPr>
                  <a:t>Azure Data Factory</a:t>
                </a:r>
              </a:p>
            </p:txBody>
          </p:sp>
        </p:grpSp>
        <p:sp>
          <p:nvSpPr>
            <p:cNvPr id="171" name="TextBox 170">
              <a:extLst>
                <a:ext uri="{FF2B5EF4-FFF2-40B4-BE49-F238E27FC236}">
                  <a16:creationId xmlns:a16="http://schemas.microsoft.com/office/drawing/2014/main" id="{BA7A49AA-3CD5-4915-B745-FA0E28555148}"/>
                </a:ext>
              </a:extLst>
            </p:cNvPr>
            <p:cNvSpPr txBox="1"/>
            <p:nvPr/>
          </p:nvSpPr>
          <p:spPr>
            <a:xfrm>
              <a:off x="3053877" y="5352204"/>
              <a:ext cx="1268724" cy="670844"/>
            </a:xfrm>
            <a:prstGeom prst="rect">
              <a:avLst/>
            </a:prstGeom>
            <a:noFill/>
          </p:spPr>
          <p:txBody>
            <a:bodyPr wrap="non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en-GB" sz="2800" b="1" i="0" u="none" strike="noStrike" kern="0" cap="none" spc="0" normalizeH="0" baseline="0" noProof="0" dirty="0">
                  <a:ln>
                    <a:noFill/>
                  </a:ln>
                  <a:solidFill>
                    <a:srgbClr val="FFA000"/>
                  </a:solidFill>
                  <a:effectLst/>
                  <a:uLnTx/>
                  <a:uFillTx/>
                </a:rPr>
                <a:t>PULL</a:t>
              </a:r>
              <a:endParaRPr kumimoji="0" lang="pl-PL" sz="2800" b="1" i="0" u="none" strike="noStrike" kern="0" cap="none" spc="0" normalizeH="0" baseline="0" noProof="0" dirty="0">
                <a:ln>
                  <a:noFill/>
                </a:ln>
                <a:solidFill>
                  <a:srgbClr val="FFA000"/>
                </a:solidFill>
                <a:effectLst/>
                <a:uLnTx/>
                <a:uFillTx/>
              </a:endParaRPr>
            </a:p>
          </p:txBody>
        </p:sp>
      </p:grpSp>
      <p:grpSp>
        <p:nvGrpSpPr>
          <p:cNvPr id="178" name="Group 177">
            <a:extLst>
              <a:ext uri="{FF2B5EF4-FFF2-40B4-BE49-F238E27FC236}">
                <a16:creationId xmlns:a16="http://schemas.microsoft.com/office/drawing/2014/main" id="{57865A1D-68DF-4205-8437-C75BCF9C9E0C}"/>
              </a:ext>
            </a:extLst>
          </p:cNvPr>
          <p:cNvGrpSpPr/>
          <p:nvPr/>
        </p:nvGrpSpPr>
        <p:grpSpPr>
          <a:xfrm>
            <a:off x="1291369" y="2873649"/>
            <a:ext cx="798100" cy="2442523"/>
            <a:chOff x="1553214" y="2427019"/>
            <a:chExt cx="1012806" cy="2903977"/>
          </a:xfrm>
        </p:grpSpPr>
        <p:grpSp>
          <p:nvGrpSpPr>
            <p:cNvPr id="179" name="Group 178">
              <a:extLst>
                <a:ext uri="{FF2B5EF4-FFF2-40B4-BE49-F238E27FC236}">
                  <a16:creationId xmlns:a16="http://schemas.microsoft.com/office/drawing/2014/main" id="{C5658FF2-9115-44D4-8D9E-B80FE9AAC780}"/>
                </a:ext>
              </a:extLst>
            </p:cNvPr>
            <p:cNvGrpSpPr/>
            <p:nvPr/>
          </p:nvGrpSpPr>
          <p:grpSpPr>
            <a:xfrm>
              <a:off x="1553214" y="3328852"/>
              <a:ext cx="1012806" cy="967169"/>
              <a:chOff x="2494012" y="2348880"/>
              <a:chExt cx="1012806" cy="967169"/>
            </a:xfrm>
          </p:grpSpPr>
          <p:grpSp>
            <p:nvGrpSpPr>
              <p:cNvPr id="200" name="Group 199">
                <a:extLst>
                  <a:ext uri="{FF2B5EF4-FFF2-40B4-BE49-F238E27FC236}">
                    <a16:creationId xmlns:a16="http://schemas.microsoft.com/office/drawing/2014/main" id="{D534AF18-9062-4FD2-86C6-0C04A84E5D34}"/>
                  </a:ext>
                </a:extLst>
              </p:cNvPr>
              <p:cNvGrpSpPr/>
              <p:nvPr/>
            </p:nvGrpSpPr>
            <p:grpSpPr>
              <a:xfrm>
                <a:off x="2494012" y="2348880"/>
                <a:ext cx="1012806" cy="288032"/>
                <a:chOff x="2494012" y="2348880"/>
                <a:chExt cx="1012806" cy="288032"/>
              </a:xfrm>
            </p:grpSpPr>
            <p:sp>
              <p:nvSpPr>
                <p:cNvPr id="213" name="Rectangle 212">
                  <a:extLst>
                    <a:ext uri="{FF2B5EF4-FFF2-40B4-BE49-F238E27FC236}">
                      <a16:creationId xmlns:a16="http://schemas.microsoft.com/office/drawing/2014/main" id="{3ADADF4E-5456-44A1-84E0-F1181082999B}"/>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16AED78F-30CE-463A-BF3D-7B758D487C72}"/>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AD860884-1CDD-4D7E-9BA9-0E9F1D18DAF6}"/>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6" name="Rectangle 215">
                  <a:extLst>
                    <a:ext uri="{FF2B5EF4-FFF2-40B4-BE49-F238E27FC236}">
                      <a16:creationId xmlns:a16="http://schemas.microsoft.com/office/drawing/2014/main" id="{73CDC98B-84DC-4C50-AC26-651650D438AE}"/>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7" name="Rectangle 216">
                  <a:extLst>
                    <a:ext uri="{FF2B5EF4-FFF2-40B4-BE49-F238E27FC236}">
                      <a16:creationId xmlns:a16="http://schemas.microsoft.com/office/drawing/2014/main" id="{54D8835D-91D7-4DAC-A9F0-E2762679A412}"/>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1" name="Group 200">
                <a:extLst>
                  <a:ext uri="{FF2B5EF4-FFF2-40B4-BE49-F238E27FC236}">
                    <a16:creationId xmlns:a16="http://schemas.microsoft.com/office/drawing/2014/main" id="{43312B8A-4261-4941-BD82-690DAEA49FDE}"/>
                  </a:ext>
                </a:extLst>
              </p:cNvPr>
              <p:cNvGrpSpPr/>
              <p:nvPr/>
            </p:nvGrpSpPr>
            <p:grpSpPr>
              <a:xfrm>
                <a:off x="2494012" y="2679571"/>
                <a:ext cx="1012806" cy="288032"/>
                <a:chOff x="2494012" y="2348880"/>
                <a:chExt cx="1012806" cy="288032"/>
              </a:xfrm>
            </p:grpSpPr>
            <p:sp>
              <p:nvSpPr>
                <p:cNvPr id="208" name="Rectangle 207">
                  <a:extLst>
                    <a:ext uri="{FF2B5EF4-FFF2-40B4-BE49-F238E27FC236}">
                      <a16:creationId xmlns:a16="http://schemas.microsoft.com/office/drawing/2014/main" id="{F1EFE525-BA0B-4D5D-BC97-505580982B01}"/>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9" name="Rectangle 208">
                  <a:extLst>
                    <a:ext uri="{FF2B5EF4-FFF2-40B4-BE49-F238E27FC236}">
                      <a16:creationId xmlns:a16="http://schemas.microsoft.com/office/drawing/2014/main" id="{39482EE5-D71E-4DB3-965E-00B2DAC5916D}"/>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0C9C016D-F543-478A-97D3-B7552576B907}"/>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Rectangle 210">
                  <a:extLst>
                    <a:ext uri="{FF2B5EF4-FFF2-40B4-BE49-F238E27FC236}">
                      <a16:creationId xmlns:a16="http://schemas.microsoft.com/office/drawing/2014/main" id="{31CDD5C2-1D00-4A48-B568-B9C3A7D24A85}"/>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F2076542-76EF-45C0-838A-67E95B7857D0}"/>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02" name="Group 201">
                <a:extLst>
                  <a:ext uri="{FF2B5EF4-FFF2-40B4-BE49-F238E27FC236}">
                    <a16:creationId xmlns:a16="http://schemas.microsoft.com/office/drawing/2014/main" id="{89367041-CFD8-4A38-A95A-62ADDD261749}"/>
                  </a:ext>
                </a:extLst>
              </p:cNvPr>
              <p:cNvGrpSpPr/>
              <p:nvPr/>
            </p:nvGrpSpPr>
            <p:grpSpPr>
              <a:xfrm>
                <a:off x="2494012" y="3028017"/>
                <a:ext cx="1012806" cy="288032"/>
                <a:chOff x="2494012" y="2348880"/>
                <a:chExt cx="1012806" cy="288032"/>
              </a:xfrm>
            </p:grpSpPr>
            <p:sp>
              <p:nvSpPr>
                <p:cNvPr id="203" name="Rectangle 202">
                  <a:extLst>
                    <a:ext uri="{FF2B5EF4-FFF2-40B4-BE49-F238E27FC236}">
                      <a16:creationId xmlns:a16="http://schemas.microsoft.com/office/drawing/2014/main" id="{E0170A51-6557-4566-9F64-E34D315C9678}"/>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Rectangle 203">
                  <a:extLst>
                    <a:ext uri="{FF2B5EF4-FFF2-40B4-BE49-F238E27FC236}">
                      <a16:creationId xmlns:a16="http://schemas.microsoft.com/office/drawing/2014/main" id="{77735056-D411-4C65-972E-2797798F400E}"/>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5" name="Rectangle 204">
                  <a:extLst>
                    <a:ext uri="{FF2B5EF4-FFF2-40B4-BE49-F238E27FC236}">
                      <a16:creationId xmlns:a16="http://schemas.microsoft.com/office/drawing/2014/main" id="{D271CF49-972D-4949-8D3B-FB8D8F4095B9}"/>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6" name="Rectangle 205">
                  <a:extLst>
                    <a:ext uri="{FF2B5EF4-FFF2-40B4-BE49-F238E27FC236}">
                      <a16:creationId xmlns:a16="http://schemas.microsoft.com/office/drawing/2014/main" id="{8B927815-3FB0-4BEE-BBF9-00DA37CBBB0D}"/>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 name="Rectangle 206">
                  <a:extLst>
                    <a:ext uri="{FF2B5EF4-FFF2-40B4-BE49-F238E27FC236}">
                      <a16:creationId xmlns:a16="http://schemas.microsoft.com/office/drawing/2014/main" id="{6D3C054B-38CF-4276-8E20-8BC7BEF9A6C0}"/>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0" name="Group 179">
              <a:extLst>
                <a:ext uri="{FF2B5EF4-FFF2-40B4-BE49-F238E27FC236}">
                  <a16:creationId xmlns:a16="http://schemas.microsoft.com/office/drawing/2014/main" id="{93311BE9-3E9D-41BB-A918-CAA562A6AAC5}"/>
                </a:ext>
              </a:extLst>
            </p:cNvPr>
            <p:cNvGrpSpPr/>
            <p:nvPr/>
          </p:nvGrpSpPr>
          <p:grpSpPr>
            <a:xfrm>
              <a:off x="1553214" y="4363827"/>
              <a:ext cx="1012806" cy="967169"/>
              <a:chOff x="1553214" y="4363827"/>
              <a:chExt cx="1012806" cy="967169"/>
            </a:xfrm>
          </p:grpSpPr>
          <p:grpSp>
            <p:nvGrpSpPr>
              <p:cNvPr id="182" name="Group 181">
                <a:extLst>
                  <a:ext uri="{FF2B5EF4-FFF2-40B4-BE49-F238E27FC236}">
                    <a16:creationId xmlns:a16="http://schemas.microsoft.com/office/drawing/2014/main" id="{615FC9BB-20E1-406F-95E2-02FCD6B57A60}"/>
                  </a:ext>
                </a:extLst>
              </p:cNvPr>
              <p:cNvGrpSpPr/>
              <p:nvPr/>
            </p:nvGrpSpPr>
            <p:grpSpPr>
              <a:xfrm>
                <a:off x="1553214" y="4363827"/>
                <a:ext cx="1012806" cy="288032"/>
                <a:chOff x="2494012" y="2348880"/>
                <a:chExt cx="1012806" cy="288032"/>
              </a:xfrm>
            </p:grpSpPr>
            <p:sp>
              <p:nvSpPr>
                <p:cNvPr id="195" name="Rectangle 194">
                  <a:extLst>
                    <a:ext uri="{FF2B5EF4-FFF2-40B4-BE49-F238E27FC236}">
                      <a16:creationId xmlns:a16="http://schemas.microsoft.com/office/drawing/2014/main" id="{50CFD1D3-0C3D-4768-B0A0-08680C718333}"/>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F8994E15-B8AC-41D6-8631-C7BF3D7AF8DB}"/>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856DAE7E-CDA3-4C4B-997C-970F88C2878E}"/>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ACFC4A5E-E355-48DE-8B65-3EC69538A8F7}"/>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B73F8941-31CE-4482-A2CA-283BE0F8E44E}"/>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83" name="Group 182">
                <a:extLst>
                  <a:ext uri="{FF2B5EF4-FFF2-40B4-BE49-F238E27FC236}">
                    <a16:creationId xmlns:a16="http://schemas.microsoft.com/office/drawing/2014/main" id="{C72BC774-3F4F-4B1D-929A-4AA778E1F8BF}"/>
                  </a:ext>
                </a:extLst>
              </p:cNvPr>
              <p:cNvGrpSpPr/>
              <p:nvPr/>
            </p:nvGrpSpPr>
            <p:grpSpPr>
              <a:xfrm>
                <a:off x="1553214" y="4694518"/>
                <a:ext cx="1012806" cy="288032"/>
                <a:chOff x="2494012" y="2348880"/>
                <a:chExt cx="1012806" cy="288032"/>
              </a:xfrm>
            </p:grpSpPr>
            <p:sp>
              <p:nvSpPr>
                <p:cNvPr id="190" name="Rectangle 189">
                  <a:extLst>
                    <a:ext uri="{FF2B5EF4-FFF2-40B4-BE49-F238E27FC236}">
                      <a16:creationId xmlns:a16="http://schemas.microsoft.com/office/drawing/2014/main" id="{FFE94036-DDFA-4F64-BD7C-E5ACD51B7741}"/>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0344C5D1-854B-44AC-8600-5371AA84A0DB}"/>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69CD0EEB-3055-4E0D-BEDB-B022183DFCAF}"/>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91128AE0-7D41-4467-AB7D-32BB99060729}"/>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48A8F0A0-6E1C-4D7B-8D51-7EFE6E7359C4}"/>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84" name="Group 183">
                <a:extLst>
                  <a:ext uri="{FF2B5EF4-FFF2-40B4-BE49-F238E27FC236}">
                    <a16:creationId xmlns:a16="http://schemas.microsoft.com/office/drawing/2014/main" id="{51817DE5-805F-4EC2-BE1D-407C16A156C2}"/>
                  </a:ext>
                </a:extLst>
              </p:cNvPr>
              <p:cNvGrpSpPr/>
              <p:nvPr/>
            </p:nvGrpSpPr>
            <p:grpSpPr>
              <a:xfrm>
                <a:off x="1553214" y="5042964"/>
                <a:ext cx="1012806" cy="288032"/>
                <a:chOff x="2494012" y="2348880"/>
                <a:chExt cx="1012806" cy="288032"/>
              </a:xfrm>
            </p:grpSpPr>
            <p:sp>
              <p:nvSpPr>
                <p:cNvPr id="185" name="Rectangle 184">
                  <a:extLst>
                    <a:ext uri="{FF2B5EF4-FFF2-40B4-BE49-F238E27FC236}">
                      <a16:creationId xmlns:a16="http://schemas.microsoft.com/office/drawing/2014/main" id="{41029416-B07E-410F-B7C1-064A97015D6E}"/>
                    </a:ext>
                  </a:extLst>
                </p:cNvPr>
                <p:cNvSpPr/>
                <p:nvPr/>
              </p:nvSpPr>
              <p:spPr>
                <a:xfrm>
                  <a:off x="249401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89AF7BF4-9263-4085-860C-29CCFB0D54DE}"/>
                    </a:ext>
                  </a:extLst>
                </p:cNvPr>
                <p:cNvSpPr/>
                <p:nvPr/>
              </p:nvSpPr>
              <p:spPr>
                <a:xfrm>
                  <a:off x="2710036"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Rectangle 186">
                  <a:extLst>
                    <a:ext uri="{FF2B5EF4-FFF2-40B4-BE49-F238E27FC236}">
                      <a16:creationId xmlns:a16="http://schemas.microsoft.com/office/drawing/2014/main" id="{77313899-5E48-4980-8E52-593499A59AA7}"/>
                    </a:ext>
                  </a:extLst>
                </p:cNvPr>
                <p:cNvSpPr/>
                <p:nvPr/>
              </p:nvSpPr>
              <p:spPr>
                <a:xfrm>
                  <a:off x="2926060"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242E788D-EEA0-42D6-85AF-182F0ADB0889}"/>
                    </a:ext>
                  </a:extLst>
                </p:cNvPr>
                <p:cNvSpPr/>
                <p:nvPr/>
              </p:nvSpPr>
              <p:spPr>
                <a:xfrm>
                  <a:off x="3144431"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5F10CD7C-18FA-4D9C-B94B-C86881E0A20D}"/>
                    </a:ext>
                  </a:extLst>
                </p:cNvPr>
                <p:cNvSpPr/>
                <p:nvPr/>
              </p:nvSpPr>
              <p:spPr>
                <a:xfrm>
                  <a:off x="3362802" y="2348880"/>
                  <a:ext cx="144016" cy="28803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81" name="TextBox 180">
              <a:extLst>
                <a:ext uri="{FF2B5EF4-FFF2-40B4-BE49-F238E27FC236}">
                  <a16:creationId xmlns:a16="http://schemas.microsoft.com/office/drawing/2014/main" id="{65B914AC-16EE-4F38-A607-471C0680509A}"/>
                </a:ext>
              </a:extLst>
            </p:cNvPr>
            <p:cNvSpPr txBox="1"/>
            <p:nvPr/>
          </p:nvSpPr>
          <p:spPr>
            <a:xfrm>
              <a:off x="1580315" y="2427019"/>
              <a:ext cx="912029" cy="63670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685800" eaLnBrk="1" fontAlgn="auto" latinLnBrk="0" hangingPunct="1">
                <a:lnSpc>
                  <a:spcPct val="90000"/>
                </a:lnSpc>
                <a:spcBef>
                  <a:spcPts val="0"/>
                </a:spcBef>
                <a:spcAft>
                  <a:spcPts val="0"/>
                </a:spcAft>
                <a:buClrTx/>
                <a:buSzTx/>
                <a:buFontTx/>
                <a:buNone/>
                <a:tabLst/>
                <a:defRPr/>
              </a:pPr>
              <a:r>
                <a:rPr kumimoji="0" lang="pl-PL" sz="1600" b="0" i="0" u="none" strike="noStrike" kern="0" cap="none" spc="0" normalizeH="0" baseline="0" noProof="0" dirty="0">
                  <a:ln>
                    <a:noFill/>
                  </a:ln>
                  <a:solidFill>
                    <a:prstClr val="black">
                      <a:lumMod val="65000"/>
                      <a:lumOff val="35000"/>
                    </a:prstClr>
                  </a:solidFill>
                  <a:effectLst/>
                  <a:uLnTx/>
                  <a:uFillTx/>
                </a:rPr>
                <a:t>Input </a:t>
              </a:r>
            </a:p>
            <a:p>
              <a:pPr marL="0" marR="0" lvl="0" indent="0" algn="ctr" defTabSz="685800" eaLnBrk="1" fontAlgn="auto" latinLnBrk="0" hangingPunct="1">
                <a:lnSpc>
                  <a:spcPct val="90000"/>
                </a:lnSpc>
                <a:spcBef>
                  <a:spcPts val="0"/>
                </a:spcBef>
                <a:spcAft>
                  <a:spcPts val="0"/>
                </a:spcAft>
                <a:buClrTx/>
                <a:buSzTx/>
                <a:buFontTx/>
                <a:buNone/>
                <a:tabLst/>
                <a:defRPr/>
              </a:pPr>
              <a:r>
                <a:rPr kumimoji="0" lang="pl-PL" sz="1600" b="0" i="0" u="none" strike="noStrike" kern="0" cap="none" spc="0" normalizeH="0" baseline="0" noProof="0" dirty="0">
                  <a:ln>
                    <a:noFill/>
                  </a:ln>
                  <a:solidFill>
                    <a:prstClr val="black">
                      <a:lumMod val="65000"/>
                      <a:lumOff val="35000"/>
                    </a:prstClr>
                  </a:solidFill>
                  <a:effectLst/>
                  <a:uLnTx/>
                  <a:uFillTx/>
                </a:rPr>
                <a:t>Data</a:t>
              </a:r>
            </a:p>
          </p:txBody>
        </p:sp>
      </p:grpSp>
      <p:grpSp>
        <p:nvGrpSpPr>
          <p:cNvPr id="218" name="Group 217">
            <a:extLst>
              <a:ext uri="{FF2B5EF4-FFF2-40B4-BE49-F238E27FC236}">
                <a16:creationId xmlns:a16="http://schemas.microsoft.com/office/drawing/2014/main" id="{E247B069-A754-4814-A2AE-EE206F14082F}"/>
              </a:ext>
            </a:extLst>
          </p:cNvPr>
          <p:cNvGrpSpPr/>
          <p:nvPr/>
        </p:nvGrpSpPr>
        <p:grpSpPr>
          <a:xfrm>
            <a:off x="3927273" y="3526834"/>
            <a:ext cx="5061402" cy="2296676"/>
            <a:chOff x="3188972" y="2106918"/>
            <a:chExt cx="5061402" cy="2401287"/>
          </a:xfrm>
        </p:grpSpPr>
        <p:grpSp>
          <p:nvGrpSpPr>
            <p:cNvPr id="219" name="Group 218">
              <a:extLst>
                <a:ext uri="{FF2B5EF4-FFF2-40B4-BE49-F238E27FC236}">
                  <a16:creationId xmlns:a16="http://schemas.microsoft.com/office/drawing/2014/main" id="{92EDE325-510E-4831-8CD7-08FA2D6485F3}"/>
                </a:ext>
              </a:extLst>
            </p:cNvPr>
            <p:cNvGrpSpPr/>
            <p:nvPr/>
          </p:nvGrpSpPr>
          <p:grpSpPr>
            <a:xfrm>
              <a:off x="3188972" y="2106918"/>
              <a:ext cx="5061402" cy="2401287"/>
              <a:chOff x="4788465" y="3661919"/>
              <a:chExt cx="5264907" cy="2902088"/>
            </a:xfrm>
          </p:grpSpPr>
          <p:grpSp>
            <p:nvGrpSpPr>
              <p:cNvPr id="223" name="Group 222">
                <a:extLst>
                  <a:ext uri="{FF2B5EF4-FFF2-40B4-BE49-F238E27FC236}">
                    <a16:creationId xmlns:a16="http://schemas.microsoft.com/office/drawing/2014/main" id="{D20403C3-1AD8-4166-B5F5-1C245B11DE76}"/>
                  </a:ext>
                </a:extLst>
              </p:cNvPr>
              <p:cNvGrpSpPr/>
              <p:nvPr/>
            </p:nvGrpSpPr>
            <p:grpSpPr>
              <a:xfrm>
                <a:off x="4788465" y="3661919"/>
                <a:ext cx="5264907" cy="2902088"/>
                <a:chOff x="4788465" y="3661919"/>
                <a:chExt cx="5264907" cy="2902088"/>
              </a:xfrm>
            </p:grpSpPr>
            <p:grpSp>
              <p:nvGrpSpPr>
                <p:cNvPr id="225" name="Group 224">
                  <a:extLst>
                    <a:ext uri="{FF2B5EF4-FFF2-40B4-BE49-F238E27FC236}">
                      <a16:creationId xmlns:a16="http://schemas.microsoft.com/office/drawing/2014/main" id="{F2AC6778-F50E-421E-AC53-8ACBE4C5AA99}"/>
                    </a:ext>
                  </a:extLst>
                </p:cNvPr>
                <p:cNvGrpSpPr/>
                <p:nvPr/>
              </p:nvGrpSpPr>
              <p:grpSpPr>
                <a:xfrm>
                  <a:off x="4788465" y="3661919"/>
                  <a:ext cx="5264907" cy="2902088"/>
                  <a:chOff x="4788465" y="3661919"/>
                  <a:chExt cx="5264907" cy="2902088"/>
                </a:xfrm>
              </p:grpSpPr>
              <p:grpSp>
                <p:nvGrpSpPr>
                  <p:cNvPr id="228" name="Group 227">
                    <a:extLst>
                      <a:ext uri="{FF2B5EF4-FFF2-40B4-BE49-F238E27FC236}">
                        <a16:creationId xmlns:a16="http://schemas.microsoft.com/office/drawing/2014/main" id="{A778E255-32AF-4AFC-BEA1-E779FF9C7EF9}"/>
                      </a:ext>
                    </a:extLst>
                  </p:cNvPr>
                  <p:cNvGrpSpPr/>
                  <p:nvPr/>
                </p:nvGrpSpPr>
                <p:grpSpPr>
                  <a:xfrm>
                    <a:off x="4788465" y="3661919"/>
                    <a:ext cx="5264907" cy="2902088"/>
                    <a:chOff x="4788465" y="3661919"/>
                    <a:chExt cx="5264907" cy="2902088"/>
                  </a:xfrm>
                </p:grpSpPr>
                <p:sp>
                  <p:nvSpPr>
                    <p:cNvPr id="230" name="Rectangle 229">
                      <a:extLst>
                        <a:ext uri="{FF2B5EF4-FFF2-40B4-BE49-F238E27FC236}">
                          <a16:creationId xmlns:a16="http://schemas.microsoft.com/office/drawing/2014/main" id="{0B4C5ABD-4469-4230-9AA1-6AFED57EBE74}"/>
                        </a:ext>
                      </a:extLst>
                    </p:cNvPr>
                    <p:cNvSpPr/>
                    <p:nvPr/>
                  </p:nvSpPr>
                  <p:spPr>
                    <a:xfrm>
                      <a:off x="5263128" y="4428509"/>
                      <a:ext cx="4790244" cy="2135498"/>
                    </a:xfrm>
                    <a:prstGeom prst="rect">
                      <a:avLst/>
                    </a:prstGeom>
                    <a:solidFill>
                      <a:sysClr val="window" lastClr="FFFFFF"/>
                    </a:solidFill>
                    <a:ln w="12700" cap="flat" cmpd="sng" algn="ctr">
                      <a:solidFill>
                        <a:srgbClr val="FFC000"/>
                      </a:solidFill>
                      <a:prstDash val="solid"/>
                      <a:miter lim="800000"/>
                      <a:headEnd type="none" w="med" len="med"/>
                      <a:tailEnd type="none" w="med" len="me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231" name="Picture 230">
                      <a:extLst>
                        <a:ext uri="{FF2B5EF4-FFF2-40B4-BE49-F238E27FC236}">
                          <a16:creationId xmlns:a16="http://schemas.microsoft.com/office/drawing/2014/main" id="{F30EA332-B9E4-42EA-82C9-C3FD0089A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7534" y="4751497"/>
                      <a:ext cx="780290" cy="780290"/>
                    </a:xfrm>
                    <a:prstGeom prst="rect">
                      <a:avLst/>
                    </a:prstGeom>
                  </p:spPr>
                </p:pic>
                <p:pic>
                  <p:nvPicPr>
                    <p:cNvPr id="232" name="Picture 231">
                      <a:extLst>
                        <a:ext uri="{FF2B5EF4-FFF2-40B4-BE49-F238E27FC236}">
                          <a16:creationId xmlns:a16="http://schemas.microsoft.com/office/drawing/2014/main" id="{6AE08FDD-7D75-4FD5-AA63-0989DCE8F8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5503" y="4790053"/>
                      <a:ext cx="732347" cy="732347"/>
                    </a:xfrm>
                    <a:prstGeom prst="rect">
                      <a:avLst/>
                    </a:prstGeom>
                  </p:spPr>
                </p:pic>
                <p:pic>
                  <p:nvPicPr>
                    <p:cNvPr id="233" name="Picture 232">
                      <a:extLst>
                        <a:ext uri="{FF2B5EF4-FFF2-40B4-BE49-F238E27FC236}">
                          <a16:creationId xmlns:a16="http://schemas.microsoft.com/office/drawing/2014/main" id="{CA545411-695D-47E7-AF44-4349BE74D5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7170" y="4890506"/>
                      <a:ext cx="780290" cy="780289"/>
                    </a:xfrm>
                    <a:prstGeom prst="rect">
                      <a:avLst/>
                    </a:prstGeom>
                  </p:spPr>
                </p:pic>
                <p:cxnSp>
                  <p:nvCxnSpPr>
                    <p:cNvPr id="234" name="Connector: Elbow 233">
                      <a:extLst>
                        <a:ext uri="{FF2B5EF4-FFF2-40B4-BE49-F238E27FC236}">
                          <a16:creationId xmlns:a16="http://schemas.microsoft.com/office/drawing/2014/main" id="{3959CE25-D7B5-4647-AB5A-E3EDE99D3384}"/>
                        </a:ext>
                      </a:extLst>
                    </p:cNvPr>
                    <p:cNvCxnSpPr>
                      <a:cxnSpLocks/>
                      <a:endCxn id="230" idx="1"/>
                    </p:cNvCxnSpPr>
                    <p:nvPr/>
                  </p:nvCxnSpPr>
                  <p:spPr>
                    <a:xfrm rot="16200000" flipH="1">
                      <a:off x="4702496" y="4935626"/>
                      <a:ext cx="646601" cy="474663"/>
                    </a:xfrm>
                    <a:prstGeom prst="bentConnector2">
                      <a:avLst/>
                    </a:prstGeom>
                    <a:noFill/>
                    <a:ln w="12700" cap="flat" cmpd="sng" algn="ctr">
                      <a:solidFill>
                        <a:srgbClr val="4472C4"/>
                      </a:solidFill>
                      <a:prstDash val="solid"/>
                      <a:miter lim="800000"/>
                      <a:tailEnd type="triangle"/>
                    </a:ln>
                    <a:effectLst/>
                  </p:spPr>
                </p:cxnSp>
                <p:cxnSp>
                  <p:nvCxnSpPr>
                    <p:cNvPr id="235" name="Straight Arrow Connector 234">
                      <a:extLst>
                        <a:ext uri="{FF2B5EF4-FFF2-40B4-BE49-F238E27FC236}">
                          <a16:creationId xmlns:a16="http://schemas.microsoft.com/office/drawing/2014/main" id="{9175E372-8031-4CA0-A2DE-A3B5D2D09A45}"/>
                        </a:ext>
                      </a:extLst>
                    </p:cNvPr>
                    <p:cNvCxnSpPr>
                      <a:cxnSpLocks/>
                    </p:cNvCxnSpPr>
                    <p:nvPr/>
                  </p:nvCxnSpPr>
                  <p:spPr>
                    <a:xfrm>
                      <a:off x="7604357" y="3661919"/>
                      <a:ext cx="0" cy="766590"/>
                    </a:xfrm>
                    <a:prstGeom prst="straightConnector1">
                      <a:avLst/>
                    </a:prstGeom>
                    <a:noFill/>
                    <a:ln w="12700" cap="flat" cmpd="sng" algn="ctr">
                      <a:solidFill>
                        <a:srgbClr val="4472C4"/>
                      </a:solidFill>
                      <a:prstDash val="solid"/>
                      <a:miter lim="800000"/>
                      <a:headEnd type="triangle"/>
                      <a:tailEnd type="triangle"/>
                    </a:ln>
                    <a:effectLst/>
                  </p:spPr>
                </p:cxnSp>
                <p:sp>
                  <p:nvSpPr>
                    <p:cNvPr id="236" name="TextBox 235">
                      <a:extLst>
                        <a:ext uri="{FF2B5EF4-FFF2-40B4-BE49-F238E27FC236}">
                          <a16:creationId xmlns:a16="http://schemas.microsoft.com/office/drawing/2014/main" id="{1FA9A09A-CB6B-4DFF-8B41-2EFD911004F9}"/>
                        </a:ext>
                      </a:extLst>
                    </p:cNvPr>
                    <p:cNvSpPr txBox="1"/>
                    <p:nvPr/>
                  </p:nvSpPr>
                  <p:spPr>
                    <a:xfrm>
                      <a:off x="7146997" y="6052697"/>
                      <a:ext cx="887421" cy="396686"/>
                    </a:xfrm>
                    <a:prstGeom prst="rect">
                      <a:avLst/>
                    </a:prstGeom>
                    <a:noFill/>
                  </p:spPr>
                  <p:txBody>
                    <a:bodyPr wrap="non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pl-PL" sz="1600" b="1" i="0" u="none" strike="noStrike" kern="0" cap="none" spc="0" normalizeH="0" baseline="0" noProof="0" dirty="0">
                          <a:ln>
                            <a:noFill/>
                          </a:ln>
                          <a:solidFill>
                            <a:srgbClr val="FFA000"/>
                          </a:solidFill>
                          <a:effectLst/>
                          <a:uLnTx/>
                          <a:uFillTx/>
                        </a:rPr>
                        <a:t>Analys</a:t>
                      </a:r>
                      <a:r>
                        <a:rPr kumimoji="0" lang="en-GB" sz="1600" b="1" i="0" u="none" strike="noStrike" kern="0" cap="none" spc="0" normalizeH="0" baseline="0" noProof="0" dirty="0">
                          <a:ln>
                            <a:noFill/>
                          </a:ln>
                          <a:solidFill>
                            <a:srgbClr val="FFA000"/>
                          </a:solidFill>
                          <a:effectLst/>
                          <a:uLnTx/>
                          <a:uFillTx/>
                        </a:rPr>
                        <a:t>e</a:t>
                      </a:r>
                      <a:endParaRPr kumimoji="0" lang="pl-PL" sz="1600" b="1" i="0" u="none" strike="noStrike" kern="0" cap="none" spc="0" normalizeH="0" baseline="0" noProof="0" dirty="0">
                        <a:ln>
                          <a:noFill/>
                        </a:ln>
                        <a:solidFill>
                          <a:srgbClr val="FFA000"/>
                        </a:solidFill>
                        <a:effectLst/>
                        <a:uLnTx/>
                        <a:uFillTx/>
                      </a:endParaRPr>
                    </a:p>
                  </p:txBody>
                </p:sp>
              </p:grpSp>
              <p:sp>
                <p:nvSpPr>
                  <p:cNvPr id="229" name="TextBox 228">
                    <a:extLst>
                      <a:ext uri="{FF2B5EF4-FFF2-40B4-BE49-F238E27FC236}">
                        <a16:creationId xmlns:a16="http://schemas.microsoft.com/office/drawing/2014/main" id="{CECD0281-A530-4EB5-B8B7-120C63063F5E}"/>
                      </a:ext>
                    </a:extLst>
                  </p:cNvPr>
                  <p:cNvSpPr txBox="1"/>
                  <p:nvPr/>
                </p:nvSpPr>
                <p:spPr>
                  <a:xfrm>
                    <a:off x="8859767" y="5657524"/>
                    <a:ext cx="1069322" cy="450221"/>
                  </a:xfrm>
                  <a:prstGeom prst="rect">
                    <a:avLst/>
                  </a:prstGeom>
                  <a:noFill/>
                </p:spPr>
                <p:txBody>
                  <a:bodyPr wrap="square" rtlCol="0">
                    <a:spAutoFit/>
                  </a:bodyPr>
                  <a:lstStyle/>
                  <a:p>
                    <a:pPr marL="0" marR="0" lvl="0" indent="0" algn="ctr" defTabSz="6858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 Data</a:t>
                    </a:r>
                    <a:r>
                      <a:rPr kumimoji="0" lang="en-GB" sz="1050" b="1" i="0" u="none" strike="noStrike" kern="0" cap="none" spc="0" normalizeH="0" baseline="0" noProof="0" dirty="0">
                        <a:ln>
                          <a:noFill/>
                        </a:ln>
                        <a:solidFill>
                          <a:prstClr val="black">
                            <a:lumMod val="65000"/>
                            <a:lumOff val="35000"/>
                          </a:prstClr>
                        </a:solidFill>
                        <a:effectLst/>
                        <a:uLnTx/>
                        <a:uFillTx/>
                      </a:rPr>
                      <a:t> </a:t>
                    </a:r>
                  </a:p>
                  <a:p>
                    <a:pPr marL="0" marR="0" lvl="0" indent="0" algn="ctr" defTabSz="685800" eaLnBrk="1" fontAlgn="auto" latinLnBrk="0" hangingPunct="1">
                      <a:lnSpc>
                        <a:spcPct val="9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black">
                            <a:lumMod val="65000"/>
                            <a:lumOff val="35000"/>
                          </a:prstClr>
                        </a:solidFill>
                        <a:effectLst/>
                        <a:uLnTx/>
                        <a:uFillTx/>
                      </a:rPr>
                      <a:t>Warehouse</a:t>
                    </a:r>
                    <a:endParaRPr kumimoji="0" lang="pl-PL" sz="1050" b="1" i="0" u="none" strike="noStrike" kern="0" cap="none" spc="0" normalizeH="0" baseline="0" noProof="0" dirty="0">
                      <a:ln>
                        <a:noFill/>
                      </a:ln>
                      <a:solidFill>
                        <a:prstClr val="black">
                          <a:lumMod val="65000"/>
                          <a:lumOff val="35000"/>
                        </a:prstClr>
                      </a:solidFill>
                      <a:effectLst/>
                      <a:uLnTx/>
                      <a:uFillTx/>
                    </a:endParaRPr>
                  </a:p>
                </p:txBody>
              </p:sp>
            </p:grpSp>
            <p:sp>
              <p:nvSpPr>
                <p:cNvPr id="226" name="TextBox 225">
                  <a:extLst>
                    <a:ext uri="{FF2B5EF4-FFF2-40B4-BE49-F238E27FC236}">
                      <a16:creationId xmlns:a16="http://schemas.microsoft.com/office/drawing/2014/main" id="{23040484-CC9F-4D80-9594-FF6D79B928FD}"/>
                    </a:ext>
                  </a:extLst>
                </p:cNvPr>
                <p:cNvSpPr txBox="1"/>
                <p:nvPr/>
              </p:nvSpPr>
              <p:spPr>
                <a:xfrm>
                  <a:off x="7530778" y="5662083"/>
                  <a:ext cx="1420582" cy="300431"/>
                </a:xfrm>
                <a:prstGeom prst="rect">
                  <a:avLst/>
                </a:prstGeom>
                <a:noFill/>
              </p:spPr>
              <p:txBody>
                <a:bodyPr wrap="squar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a:t>
                  </a:r>
                  <a:r>
                    <a:rPr kumimoji="0" lang="en-GB" sz="1050" b="1" i="0" u="none" strike="noStrike" kern="0" cap="none" spc="0" normalizeH="0" baseline="0" noProof="0" dirty="0">
                      <a:ln>
                        <a:noFill/>
                      </a:ln>
                      <a:solidFill>
                        <a:prstClr val="black">
                          <a:lumMod val="65000"/>
                          <a:lumOff val="35000"/>
                        </a:prstClr>
                      </a:solidFill>
                      <a:effectLst/>
                      <a:uLnTx/>
                      <a:uFillTx/>
                    </a:rPr>
                    <a:t> Databricks</a:t>
                  </a:r>
                </a:p>
              </p:txBody>
            </p:sp>
            <p:sp>
              <p:nvSpPr>
                <p:cNvPr id="227" name="TextBox 226">
                  <a:extLst>
                    <a:ext uri="{FF2B5EF4-FFF2-40B4-BE49-F238E27FC236}">
                      <a16:creationId xmlns:a16="http://schemas.microsoft.com/office/drawing/2014/main" id="{B88DB447-6580-4EDA-AB3A-7CA373E012B8}"/>
                    </a:ext>
                  </a:extLst>
                </p:cNvPr>
                <p:cNvSpPr txBox="1"/>
                <p:nvPr/>
              </p:nvSpPr>
              <p:spPr>
                <a:xfrm>
                  <a:off x="6305361" y="5496858"/>
                  <a:ext cx="1420582" cy="450221"/>
                </a:xfrm>
                <a:prstGeom prst="rect">
                  <a:avLst/>
                </a:prstGeom>
                <a:noFill/>
              </p:spPr>
              <p:txBody>
                <a:bodyPr wrap="square" rtlCol="0">
                  <a:spAutoFit/>
                </a:bodyPr>
                <a:lstStyle/>
                <a:p>
                  <a:pPr marL="0" marR="0" lvl="0" indent="0" algn="ctr" defTabSz="6858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 Data </a:t>
                  </a:r>
                  <a:endParaRPr kumimoji="0" lang="en-GB" sz="1050" b="1" i="0" u="none" strike="noStrike" kern="0" cap="none" spc="0" normalizeH="0" baseline="0" noProof="0" dirty="0">
                    <a:ln>
                      <a:noFill/>
                    </a:ln>
                    <a:solidFill>
                      <a:prstClr val="black">
                        <a:lumMod val="65000"/>
                        <a:lumOff val="35000"/>
                      </a:prstClr>
                    </a:solidFill>
                    <a:effectLst/>
                    <a:uLnTx/>
                    <a:uFillTx/>
                  </a:endParaRPr>
                </a:p>
                <a:p>
                  <a:pPr marL="0" marR="0" lvl="0" indent="0" algn="ctr" defTabSz="685800" eaLnBrk="1" fontAlgn="auto" latinLnBrk="0" hangingPunct="1">
                    <a:lnSpc>
                      <a:spcPct val="9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black">
                          <a:lumMod val="65000"/>
                          <a:lumOff val="35000"/>
                        </a:prstClr>
                      </a:solidFill>
                      <a:effectLst/>
                      <a:uLnTx/>
                      <a:uFillTx/>
                    </a:rPr>
                    <a:t>Lake Analytics</a:t>
                  </a:r>
                  <a:endParaRPr kumimoji="0" lang="pl-PL" sz="1050" b="1" i="0" u="none" strike="noStrike" kern="0" cap="none" spc="0" normalizeH="0" baseline="0" noProof="0" dirty="0">
                    <a:ln>
                      <a:noFill/>
                    </a:ln>
                    <a:solidFill>
                      <a:prstClr val="black">
                        <a:lumMod val="65000"/>
                        <a:lumOff val="35000"/>
                      </a:prstClr>
                    </a:solidFill>
                    <a:effectLst/>
                    <a:uLnTx/>
                    <a:uFillTx/>
                  </a:endParaRPr>
                </a:p>
              </p:txBody>
            </p:sp>
          </p:grpSp>
          <p:sp>
            <p:nvSpPr>
              <p:cNvPr id="224" name="TextBox 223">
                <a:extLst>
                  <a:ext uri="{FF2B5EF4-FFF2-40B4-BE49-F238E27FC236}">
                    <a16:creationId xmlns:a16="http://schemas.microsoft.com/office/drawing/2014/main" id="{BF58BABA-B024-446F-B954-B45B85775984}"/>
                  </a:ext>
                </a:extLst>
              </p:cNvPr>
              <p:cNvSpPr txBox="1"/>
              <p:nvPr/>
            </p:nvSpPr>
            <p:spPr>
              <a:xfrm>
                <a:off x="5313241" y="5531787"/>
                <a:ext cx="1199056" cy="279353"/>
              </a:xfrm>
              <a:prstGeom prst="rect">
                <a:avLst/>
              </a:prstGeom>
              <a:noFill/>
            </p:spPr>
            <p:txBody>
              <a:bodyPr wrap="non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 </a:t>
                </a:r>
                <a:r>
                  <a:rPr kumimoji="0" lang="en-GB" sz="1050" b="1" i="0" u="none" strike="noStrike" kern="0" cap="none" spc="0" normalizeH="0" baseline="0" noProof="0" dirty="0">
                    <a:ln>
                      <a:noFill/>
                    </a:ln>
                    <a:solidFill>
                      <a:prstClr val="black">
                        <a:lumMod val="65000"/>
                        <a:lumOff val="35000"/>
                      </a:prstClr>
                    </a:solidFill>
                    <a:effectLst/>
                    <a:uLnTx/>
                    <a:uFillTx/>
                  </a:rPr>
                  <a:t>HDInsight</a:t>
                </a:r>
                <a:endParaRPr kumimoji="0" lang="pl-PL" sz="1050" b="1" i="0" u="none" strike="noStrike" kern="0" cap="none" spc="0" normalizeH="0" baseline="0" noProof="0" dirty="0">
                  <a:ln>
                    <a:noFill/>
                  </a:ln>
                  <a:solidFill>
                    <a:prstClr val="black">
                      <a:lumMod val="65000"/>
                      <a:lumOff val="35000"/>
                    </a:prstClr>
                  </a:solidFill>
                  <a:effectLst/>
                  <a:uLnTx/>
                  <a:uFillTx/>
                </a:endParaRPr>
              </a:p>
            </p:txBody>
          </p:sp>
        </p:grpSp>
        <p:pic>
          <p:nvPicPr>
            <p:cNvPr id="220" name="Picture 219">
              <a:extLst>
                <a:ext uri="{FF2B5EF4-FFF2-40B4-BE49-F238E27FC236}">
                  <a16:creationId xmlns:a16="http://schemas.microsoft.com/office/drawing/2014/main" id="{2CF70DA4-4AB1-451D-BAF8-EF0F8670E5B2}"/>
                </a:ext>
              </a:extLst>
            </p:cNvPr>
            <p:cNvPicPr>
              <a:picLocks noChangeAspect="1"/>
            </p:cNvPicPr>
            <p:nvPr/>
          </p:nvPicPr>
          <p:blipFill>
            <a:blip r:embed="rId6"/>
            <a:stretch>
              <a:fillRect/>
            </a:stretch>
          </p:blipFill>
          <p:spPr>
            <a:xfrm>
              <a:off x="6010853" y="3056391"/>
              <a:ext cx="749856" cy="718980"/>
            </a:xfrm>
            <a:prstGeom prst="rect">
              <a:avLst/>
            </a:prstGeom>
          </p:spPr>
        </p:pic>
      </p:grpSp>
      <p:grpSp>
        <p:nvGrpSpPr>
          <p:cNvPr id="13" name="Group 12">
            <a:extLst>
              <a:ext uri="{FF2B5EF4-FFF2-40B4-BE49-F238E27FC236}">
                <a16:creationId xmlns:a16="http://schemas.microsoft.com/office/drawing/2014/main" id="{802D1A1C-5413-42F9-88C7-0F5A83E78DBE}"/>
              </a:ext>
            </a:extLst>
          </p:cNvPr>
          <p:cNvGrpSpPr/>
          <p:nvPr/>
        </p:nvGrpSpPr>
        <p:grpSpPr>
          <a:xfrm>
            <a:off x="3481731" y="2141887"/>
            <a:ext cx="5506727" cy="2317333"/>
            <a:chOff x="3481731" y="2141887"/>
            <a:chExt cx="5506727" cy="2317333"/>
          </a:xfrm>
        </p:grpSpPr>
        <p:grpSp>
          <p:nvGrpSpPr>
            <p:cNvPr id="159" name="Group 158">
              <a:extLst>
                <a:ext uri="{FF2B5EF4-FFF2-40B4-BE49-F238E27FC236}">
                  <a16:creationId xmlns:a16="http://schemas.microsoft.com/office/drawing/2014/main" id="{C39A6940-24FA-4C46-A269-6712F8FA4A6E}"/>
                </a:ext>
              </a:extLst>
            </p:cNvPr>
            <p:cNvGrpSpPr/>
            <p:nvPr/>
          </p:nvGrpSpPr>
          <p:grpSpPr>
            <a:xfrm>
              <a:off x="3481731" y="2141887"/>
              <a:ext cx="5506727" cy="2317333"/>
              <a:chOff x="4497486" y="2715084"/>
              <a:chExt cx="5506727" cy="2317333"/>
            </a:xfrm>
          </p:grpSpPr>
          <p:grpSp>
            <p:nvGrpSpPr>
              <p:cNvPr id="160" name="Group 159">
                <a:extLst>
                  <a:ext uri="{FF2B5EF4-FFF2-40B4-BE49-F238E27FC236}">
                    <a16:creationId xmlns:a16="http://schemas.microsoft.com/office/drawing/2014/main" id="{E26A4606-46E3-4409-ADD3-AF29A685A6A9}"/>
                  </a:ext>
                </a:extLst>
              </p:cNvPr>
              <p:cNvGrpSpPr/>
              <p:nvPr/>
            </p:nvGrpSpPr>
            <p:grpSpPr>
              <a:xfrm>
                <a:off x="4497486" y="2715084"/>
                <a:ext cx="5506727" cy="2317333"/>
                <a:chOff x="4497486" y="2715084"/>
                <a:chExt cx="5506727" cy="2317333"/>
              </a:xfrm>
            </p:grpSpPr>
            <p:grpSp>
              <p:nvGrpSpPr>
                <p:cNvPr id="162" name="Group 161">
                  <a:extLst>
                    <a:ext uri="{FF2B5EF4-FFF2-40B4-BE49-F238E27FC236}">
                      <a16:creationId xmlns:a16="http://schemas.microsoft.com/office/drawing/2014/main" id="{B16B28A3-8CFC-4659-A303-551379150CA3}"/>
                    </a:ext>
                  </a:extLst>
                </p:cNvPr>
                <p:cNvGrpSpPr/>
                <p:nvPr/>
              </p:nvGrpSpPr>
              <p:grpSpPr>
                <a:xfrm>
                  <a:off x="4497486" y="2715084"/>
                  <a:ext cx="5506727" cy="2317333"/>
                  <a:chOff x="4497486" y="2715084"/>
                  <a:chExt cx="5506727" cy="2317333"/>
                </a:xfrm>
              </p:grpSpPr>
              <p:sp>
                <p:nvSpPr>
                  <p:cNvPr id="164" name="Rectangle 163">
                    <a:extLst>
                      <a:ext uri="{FF2B5EF4-FFF2-40B4-BE49-F238E27FC236}">
                        <a16:creationId xmlns:a16="http://schemas.microsoft.com/office/drawing/2014/main" id="{CCF09398-3C88-4DD9-8807-DABDDF62731C}"/>
                      </a:ext>
                    </a:extLst>
                  </p:cNvPr>
                  <p:cNvSpPr/>
                  <p:nvPr/>
                </p:nvSpPr>
                <p:spPr>
                  <a:xfrm>
                    <a:off x="5394414" y="2715084"/>
                    <a:ext cx="4609799" cy="1341083"/>
                  </a:xfrm>
                  <a:prstGeom prst="rect">
                    <a:avLst/>
                  </a:prstGeom>
                  <a:solidFill>
                    <a:sysClr val="window" lastClr="FFFFFF"/>
                  </a:solidFill>
                  <a:ln w="12700" cap="flat" cmpd="sng" algn="ctr">
                    <a:solidFill>
                      <a:srgbClr val="A5A5A5"/>
                    </a:solidFill>
                    <a:prstDash val="solid"/>
                    <a:miter lim="800000"/>
                    <a:headEnd type="none" w="med" len="med"/>
                    <a:tailEnd type="none" w="med" len="me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65" name="Picture 164">
                    <a:extLst>
                      <a:ext uri="{FF2B5EF4-FFF2-40B4-BE49-F238E27FC236}">
                        <a16:creationId xmlns:a16="http://schemas.microsoft.com/office/drawing/2014/main" id="{E5537B04-B771-4968-8BB9-D516D4F2D4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987" y="3060930"/>
                    <a:ext cx="586369" cy="586369"/>
                  </a:xfrm>
                  <a:prstGeom prst="rect">
                    <a:avLst/>
                  </a:prstGeom>
                </p:spPr>
              </p:pic>
              <p:pic>
                <p:nvPicPr>
                  <p:cNvPr id="166" name="Picture 165">
                    <a:extLst>
                      <a:ext uri="{FF2B5EF4-FFF2-40B4-BE49-F238E27FC236}">
                        <a16:creationId xmlns:a16="http://schemas.microsoft.com/office/drawing/2014/main" id="{D3C3E4F0-7960-4AF4-85A5-7B7DF42FA3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3301" y="3050252"/>
                    <a:ext cx="635930" cy="635930"/>
                  </a:xfrm>
                  <a:prstGeom prst="rect">
                    <a:avLst/>
                  </a:prstGeom>
                </p:spPr>
              </p:pic>
              <p:cxnSp>
                <p:nvCxnSpPr>
                  <p:cNvPr id="167" name="Connector: Elbow 166">
                    <a:extLst>
                      <a:ext uri="{FF2B5EF4-FFF2-40B4-BE49-F238E27FC236}">
                        <a16:creationId xmlns:a16="http://schemas.microsoft.com/office/drawing/2014/main" id="{D76087A7-F141-4D3B-9993-C5997B587A9B}"/>
                      </a:ext>
                    </a:extLst>
                  </p:cNvPr>
                  <p:cNvCxnSpPr>
                    <a:cxnSpLocks/>
                  </p:cNvCxnSpPr>
                  <p:nvPr/>
                </p:nvCxnSpPr>
                <p:spPr>
                  <a:xfrm flipV="1">
                    <a:off x="4497486" y="3379102"/>
                    <a:ext cx="891084" cy="1653315"/>
                  </a:xfrm>
                  <a:prstGeom prst="bentConnector3">
                    <a:avLst/>
                  </a:prstGeom>
                  <a:noFill/>
                  <a:ln w="12700" cap="flat" cmpd="sng" algn="ctr">
                    <a:solidFill>
                      <a:srgbClr val="4472C4"/>
                    </a:solidFill>
                    <a:prstDash val="solid"/>
                    <a:miter lim="800000"/>
                    <a:headEnd type="triangle"/>
                    <a:tailEnd type="triangle"/>
                  </a:ln>
                  <a:effectLst/>
                </p:spPr>
              </p:cxnSp>
              <p:sp>
                <p:nvSpPr>
                  <p:cNvPr id="168" name="TextBox 167">
                    <a:extLst>
                      <a:ext uri="{FF2B5EF4-FFF2-40B4-BE49-F238E27FC236}">
                        <a16:creationId xmlns:a16="http://schemas.microsoft.com/office/drawing/2014/main" id="{FD056B20-198F-4F22-A2F2-6A0A81E6A3A5}"/>
                      </a:ext>
                    </a:extLst>
                  </p:cNvPr>
                  <p:cNvSpPr txBox="1"/>
                  <p:nvPr/>
                </p:nvSpPr>
                <p:spPr>
                  <a:xfrm>
                    <a:off x="7066943" y="2722398"/>
                    <a:ext cx="838691" cy="313932"/>
                  </a:xfrm>
                  <a:prstGeom prst="rect">
                    <a:avLst/>
                  </a:prstGeom>
                  <a:noFill/>
                </p:spPr>
                <p:txBody>
                  <a:bodyPr wrap="non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pl-PL" sz="1600" b="1" i="0" u="none" strike="noStrike" kern="0" cap="none" spc="0" normalizeH="0" baseline="0" noProof="0" dirty="0">
                        <a:ln>
                          <a:noFill/>
                        </a:ln>
                        <a:solidFill>
                          <a:srgbClr val="FFA000"/>
                        </a:solidFill>
                        <a:effectLst/>
                        <a:uLnTx/>
                        <a:uFillTx/>
                      </a:rPr>
                      <a:t>Stor</a:t>
                    </a:r>
                    <a:r>
                      <a:rPr kumimoji="0" lang="en-GB" sz="1600" b="1" i="0" u="none" strike="noStrike" kern="0" cap="none" spc="0" normalizeH="0" baseline="0" noProof="0" dirty="0">
                        <a:ln>
                          <a:noFill/>
                        </a:ln>
                        <a:solidFill>
                          <a:srgbClr val="FFA000"/>
                        </a:solidFill>
                        <a:effectLst/>
                        <a:uLnTx/>
                        <a:uFillTx/>
                      </a:rPr>
                      <a:t>age</a:t>
                    </a:r>
                    <a:endParaRPr kumimoji="0" lang="pl-PL" sz="1600" b="1" i="0" u="none" strike="noStrike" kern="0" cap="none" spc="0" normalizeH="0" baseline="0" noProof="0" dirty="0">
                      <a:ln>
                        <a:noFill/>
                      </a:ln>
                      <a:solidFill>
                        <a:srgbClr val="FFA000"/>
                      </a:solidFill>
                      <a:effectLst/>
                      <a:uLnTx/>
                      <a:uFillTx/>
                    </a:endParaRPr>
                  </a:p>
                </p:txBody>
              </p:sp>
            </p:grpSp>
            <p:sp>
              <p:nvSpPr>
                <p:cNvPr id="163" name="TextBox 162">
                  <a:extLst>
                    <a:ext uri="{FF2B5EF4-FFF2-40B4-BE49-F238E27FC236}">
                      <a16:creationId xmlns:a16="http://schemas.microsoft.com/office/drawing/2014/main" id="{B696A3E1-1E18-414F-97FE-F3FFC9A85DA9}"/>
                    </a:ext>
                  </a:extLst>
                </p:cNvPr>
                <p:cNvSpPr txBox="1"/>
                <p:nvPr/>
              </p:nvSpPr>
              <p:spPr>
                <a:xfrm>
                  <a:off x="6755097" y="3647299"/>
                  <a:ext cx="1544012" cy="383182"/>
                </a:xfrm>
                <a:prstGeom prst="rect">
                  <a:avLst/>
                </a:prstGeom>
                <a:noFill/>
              </p:spPr>
              <p:txBody>
                <a:bodyPr wrap="non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 Data </a:t>
                  </a:r>
                  <a:r>
                    <a:rPr kumimoji="0" lang="en-GB" sz="1050" b="1" i="0" u="none" strike="noStrike" kern="0" cap="none" spc="0" normalizeH="0" baseline="0" noProof="0" dirty="0">
                      <a:ln>
                        <a:noFill/>
                      </a:ln>
                      <a:solidFill>
                        <a:prstClr val="black">
                          <a:lumMod val="65000"/>
                          <a:lumOff val="35000"/>
                        </a:prstClr>
                      </a:solidFill>
                      <a:effectLst/>
                      <a:uLnTx/>
                      <a:uFillTx/>
                    </a:rPr>
                    <a:t>Lake Storage</a:t>
                  </a:r>
                </a:p>
                <a:p>
                  <a:pPr marL="0" marR="0" lvl="0" indent="0" defTabSz="685800" eaLnBrk="1" fontAlgn="auto" latinLnBrk="0" hangingPunct="1">
                    <a:lnSpc>
                      <a:spcPct val="9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black">
                          <a:lumMod val="65000"/>
                          <a:lumOff val="35000"/>
                        </a:prstClr>
                      </a:solidFill>
                      <a:effectLst/>
                      <a:uLnTx/>
                      <a:uFillTx/>
                    </a:rPr>
                    <a:t>         (Gen1)</a:t>
                  </a:r>
                  <a:endParaRPr kumimoji="0" lang="pl-PL" sz="1050" b="1" i="0" u="none" strike="noStrike" kern="0" cap="none" spc="0" normalizeH="0" baseline="0" noProof="0" dirty="0">
                    <a:ln>
                      <a:noFill/>
                    </a:ln>
                    <a:solidFill>
                      <a:prstClr val="black">
                        <a:lumMod val="65000"/>
                        <a:lumOff val="35000"/>
                      </a:prstClr>
                    </a:solidFill>
                    <a:effectLst/>
                    <a:uLnTx/>
                    <a:uFillTx/>
                  </a:endParaRPr>
                </a:p>
              </p:txBody>
            </p:sp>
          </p:grpSp>
          <p:sp>
            <p:nvSpPr>
              <p:cNvPr id="161" name="TextBox 160">
                <a:extLst>
                  <a:ext uri="{FF2B5EF4-FFF2-40B4-BE49-F238E27FC236}">
                    <a16:creationId xmlns:a16="http://schemas.microsoft.com/office/drawing/2014/main" id="{7943F9C6-486F-4626-8B0E-8E276662150F}"/>
                  </a:ext>
                </a:extLst>
              </p:cNvPr>
              <p:cNvSpPr txBox="1"/>
              <p:nvPr/>
            </p:nvSpPr>
            <p:spPr>
              <a:xfrm>
                <a:off x="5399127" y="3638959"/>
                <a:ext cx="1249060" cy="237757"/>
              </a:xfrm>
              <a:prstGeom prst="rect">
                <a:avLst/>
              </a:prstGeom>
              <a:noFill/>
            </p:spPr>
            <p:txBody>
              <a:bodyPr wrap="non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 </a:t>
                </a:r>
                <a:r>
                  <a:rPr kumimoji="0" lang="en-GB" sz="1050" b="1" i="0" u="none" strike="noStrike" kern="0" cap="none" spc="0" normalizeH="0" baseline="0" noProof="0" dirty="0">
                    <a:ln>
                      <a:noFill/>
                    </a:ln>
                    <a:solidFill>
                      <a:prstClr val="black">
                        <a:lumMod val="65000"/>
                        <a:lumOff val="35000"/>
                      </a:prstClr>
                    </a:solidFill>
                    <a:effectLst/>
                    <a:uLnTx/>
                    <a:uFillTx/>
                  </a:rPr>
                  <a:t>Blob Storage</a:t>
                </a:r>
                <a:endParaRPr kumimoji="0" lang="pl-PL" sz="1050" b="1" i="0" u="none" strike="noStrike" kern="0" cap="none" spc="0" normalizeH="0" baseline="0" noProof="0" dirty="0">
                  <a:ln>
                    <a:noFill/>
                  </a:ln>
                  <a:solidFill>
                    <a:prstClr val="black">
                      <a:lumMod val="65000"/>
                      <a:lumOff val="35000"/>
                    </a:prstClr>
                  </a:solidFill>
                  <a:effectLst/>
                  <a:uLnTx/>
                  <a:uFillTx/>
                </a:endParaRPr>
              </a:p>
            </p:txBody>
          </p:sp>
        </p:grpSp>
        <p:grpSp>
          <p:nvGrpSpPr>
            <p:cNvPr id="6" name="Group 5">
              <a:extLst>
                <a:ext uri="{FF2B5EF4-FFF2-40B4-BE49-F238E27FC236}">
                  <a16:creationId xmlns:a16="http://schemas.microsoft.com/office/drawing/2014/main" id="{3513F6D6-7411-4FEF-8874-EBFF17AE3AA6}"/>
                </a:ext>
              </a:extLst>
            </p:cNvPr>
            <p:cNvGrpSpPr/>
            <p:nvPr/>
          </p:nvGrpSpPr>
          <p:grpSpPr>
            <a:xfrm>
              <a:off x="7756950" y="2540789"/>
              <a:ext cx="602491" cy="543277"/>
              <a:chOff x="8116335" y="2564678"/>
              <a:chExt cx="602491" cy="543277"/>
            </a:xfrm>
          </p:grpSpPr>
          <p:pic>
            <p:nvPicPr>
              <p:cNvPr id="82" name="Picture 81">
                <a:extLst>
                  <a:ext uri="{FF2B5EF4-FFF2-40B4-BE49-F238E27FC236}">
                    <a16:creationId xmlns:a16="http://schemas.microsoft.com/office/drawing/2014/main" id="{2B2CD69A-D186-4273-B9CC-D4CD040067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6335" y="2564678"/>
                <a:ext cx="287361" cy="287361"/>
              </a:xfrm>
              <a:prstGeom prst="rect">
                <a:avLst/>
              </a:prstGeom>
            </p:spPr>
          </p:pic>
          <p:pic>
            <p:nvPicPr>
              <p:cNvPr id="83" name="Picture 82">
                <a:extLst>
                  <a:ext uri="{FF2B5EF4-FFF2-40B4-BE49-F238E27FC236}">
                    <a16:creationId xmlns:a16="http://schemas.microsoft.com/office/drawing/2014/main" id="{760DDE68-588C-477D-A02D-E37AF7EF55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31464" y="2820593"/>
                <a:ext cx="287362" cy="287362"/>
              </a:xfrm>
              <a:prstGeom prst="rect">
                <a:avLst/>
              </a:prstGeom>
            </p:spPr>
          </p:pic>
          <p:cxnSp>
            <p:nvCxnSpPr>
              <p:cNvPr id="5" name="Straight Connector 4">
                <a:extLst>
                  <a:ext uri="{FF2B5EF4-FFF2-40B4-BE49-F238E27FC236}">
                    <a16:creationId xmlns:a16="http://schemas.microsoft.com/office/drawing/2014/main" id="{4E68677E-AFA5-465B-A609-6BE04FEC18AB}"/>
                  </a:ext>
                </a:extLst>
              </p:cNvPr>
              <p:cNvCxnSpPr/>
              <p:nvPr/>
            </p:nvCxnSpPr>
            <p:spPr>
              <a:xfrm flipV="1">
                <a:off x="8149203" y="2708358"/>
                <a:ext cx="425942" cy="255916"/>
              </a:xfrm>
              <a:prstGeom prst="line">
                <a:avLst/>
              </a:prstGeom>
            </p:spPr>
            <p:style>
              <a:lnRef idx="1">
                <a:schemeClr val="accent4"/>
              </a:lnRef>
              <a:fillRef idx="0">
                <a:schemeClr val="accent4"/>
              </a:fillRef>
              <a:effectRef idx="0">
                <a:schemeClr val="accent4"/>
              </a:effectRef>
              <a:fontRef idx="minor">
                <a:schemeClr val="tx1"/>
              </a:fontRef>
            </p:style>
          </p:cxnSp>
        </p:grpSp>
      </p:grpSp>
      <p:sp>
        <p:nvSpPr>
          <p:cNvPr id="86" name="TextBox 85">
            <a:extLst>
              <a:ext uri="{FF2B5EF4-FFF2-40B4-BE49-F238E27FC236}">
                <a16:creationId xmlns:a16="http://schemas.microsoft.com/office/drawing/2014/main" id="{4C3B4221-5473-46C1-9DA0-45E531933731}"/>
              </a:ext>
            </a:extLst>
          </p:cNvPr>
          <p:cNvSpPr txBox="1"/>
          <p:nvPr/>
        </p:nvSpPr>
        <p:spPr>
          <a:xfrm>
            <a:off x="7399293" y="3079061"/>
            <a:ext cx="1544012" cy="383182"/>
          </a:xfrm>
          <a:prstGeom prst="rect">
            <a:avLst/>
          </a:prstGeom>
          <a:noFill/>
        </p:spPr>
        <p:txBody>
          <a:bodyPr wrap="non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pl-PL" sz="1050" b="1" i="0" u="none" strike="noStrike" kern="0" cap="none" spc="0" normalizeH="0" baseline="0" noProof="0" dirty="0">
                <a:ln>
                  <a:noFill/>
                </a:ln>
                <a:solidFill>
                  <a:prstClr val="black">
                    <a:lumMod val="65000"/>
                    <a:lumOff val="35000"/>
                  </a:prstClr>
                </a:solidFill>
                <a:effectLst/>
                <a:uLnTx/>
                <a:uFillTx/>
              </a:rPr>
              <a:t>Azure Data </a:t>
            </a:r>
            <a:r>
              <a:rPr kumimoji="0" lang="en-GB" sz="1050" b="1" i="0" u="none" strike="noStrike" kern="0" cap="none" spc="0" normalizeH="0" baseline="0" noProof="0" dirty="0">
                <a:ln>
                  <a:noFill/>
                </a:ln>
                <a:solidFill>
                  <a:prstClr val="black">
                    <a:lumMod val="65000"/>
                    <a:lumOff val="35000"/>
                  </a:prstClr>
                </a:solidFill>
                <a:effectLst/>
                <a:uLnTx/>
                <a:uFillTx/>
              </a:rPr>
              <a:t>Lake Storage</a:t>
            </a:r>
          </a:p>
          <a:p>
            <a:pPr marL="0" marR="0" lvl="0" indent="0" defTabSz="685800" eaLnBrk="1" fontAlgn="auto" latinLnBrk="0" hangingPunct="1">
              <a:lnSpc>
                <a:spcPct val="90000"/>
              </a:lnSpc>
              <a:spcBef>
                <a:spcPts val="0"/>
              </a:spcBef>
              <a:spcAft>
                <a:spcPts val="0"/>
              </a:spcAft>
              <a:buClrTx/>
              <a:buSzTx/>
              <a:buFontTx/>
              <a:buNone/>
              <a:tabLst/>
              <a:defRPr/>
            </a:pPr>
            <a:r>
              <a:rPr kumimoji="0" lang="en-GB" sz="1050" b="1" i="0" u="none" strike="noStrike" kern="0" cap="none" spc="0" normalizeH="0" baseline="0" noProof="0" dirty="0">
                <a:ln>
                  <a:noFill/>
                </a:ln>
                <a:solidFill>
                  <a:prstClr val="black">
                    <a:lumMod val="65000"/>
                    <a:lumOff val="35000"/>
                  </a:prstClr>
                </a:solidFill>
                <a:effectLst/>
                <a:uLnTx/>
                <a:uFillTx/>
              </a:rPr>
              <a:t>           (Gen2)</a:t>
            </a:r>
            <a:endParaRPr kumimoji="0" lang="pl-PL" sz="1050" b="1" i="0" u="none" strike="noStrike" kern="0" cap="none" spc="0" normalizeH="0" baseline="0" noProof="0" dirty="0">
              <a:ln>
                <a:noFill/>
              </a:ln>
              <a:solidFill>
                <a:prstClr val="black">
                  <a:lumMod val="65000"/>
                  <a:lumOff val="35000"/>
                </a:prstClr>
              </a:solidFill>
              <a:effectLst/>
              <a:uLnTx/>
              <a:uFillTx/>
            </a:endParaRPr>
          </a:p>
        </p:txBody>
      </p:sp>
      <p:grpSp>
        <p:nvGrpSpPr>
          <p:cNvPr id="12" name="Group 11">
            <a:extLst>
              <a:ext uri="{FF2B5EF4-FFF2-40B4-BE49-F238E27FC236}">
                <a16:creationId xmlns:a16="http://schemas.microsoft.com/office/drawing/2014/main" id="{D68B80AA-F216-4AC2-8A79-4F4E17CA39A2}"/>
              </a:ext>
            </a:extLst>
          </p:cNvPr>
          <p:cNvGrpSpPr/>
          <p:nvPr/>
        </p:nvGrpSpPr>
        <p:grpSpPr>
          <a:xfrm>
            <a:off x="10848900" y="2098166"/>
            <a:ext cx="1115032" cy="3725343"/>
            <a:chOff x="10848900" y="2098166"/>
            <a:chExt cx="1115032" cy="3725343"/>
          </a:xfrm>
        </p:grpSpPr>
        <p:sp>
          <p:nvSpPr>
            <p:cNvPr id="90" name="Rectangle 89">
              <a:extLst>
                <a:ext uri="{FF2B5EF4-FFF2-40B4-BE49-F238E27FC236}">
                  <a16:creationId xmlns:a16="http://schemas.microsoft.com/office/drawing/2014/main" id="{5125521A-F3FA-45FF-9D27-BE6AA8FEE58A}"/>
                </a:ext>
              </a:extLst>
            </p:cNvPr>
            <p:cNvSpPr/>
            <p:nvPr/>
          </p:nvSpPr>
          <p:spPr>
            <a:xfrm>
              <a:off x="10848900" y="2098166"/>
              <a:ext cx="1115032" cy="3725343"/>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7C2D2A54-1BE8-4355-8985-5CA977D4BF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50088" y="2470279"/>
              <a:ext cx="578029" cy="578029"/>
            </a:xfrm>
            <a:prstGeom prst="rect">
              <a:avLst/>
            </a:prstGeom>
          </p:spPr>
        </p:pic>
        <p:pic>
          <p:nvPicPr>
            <p:cNvPr id="93" name="Picture 92">
              <a:extLst>
                <a:ext uri="{FF2B5EF4-FFF2-40B4-BE49-F238E27FC236}">
                  <a16:creationId xmlns:a16="http://schemas.microsoft.com/office/drawing/2014/main" id="{F8F93808-FB5E-45D6-ABF7-3E3A374BF97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05102" y="3632177"/>
              <a:ext cx="623016" cy="519850"/>
            </a:xfrm>
            <a:prstGeom prst="rect">
              <a:avLst/>
            </a:prstGeom>
          </p:spPr>
        </p:pic>
        <p:pic>
          <p:nvPicPr>
            <p:cNvPr id="4098" name="Picture 2" descr="Image result for excel logo">
              <a:extLst>
                <a:ext uri="{FF2B5EF4-FFF2-40B4-BE49-F238E27FC236}">
                  <a16:creationId xmlns:a16="http://schemas.microsoft.com/office/drawing/2014/main" id="{71A72B2B-3EFC-455A-85B4-93DA151EA8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05024" y="4793732"/>
              <a:ext cx="594733" cy="585218"/>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44205EFA-8DD1-4F5A-8277-D939EE2065B0}"/>
                </a:ext>
              </a:extLst>
            </p:cNvPr>
            <p:cNvSpPr txBox="1"/>
            <p:nvPr/>
          </p:nvSpPr>
          <p:spPr>
            <a:xfrm>
              <a:off x="10862266" y="5397682"/>
              <a:ext cx="1027989" cy="237757"/>
            </a:xfrm>
            <a:prstGeom prst="rect">
              <a:avLst/>
            </a:prstGeom>
            <a:noFill/>
          </p:spPr>
          <p:txBody>
            <a:bodyPr wrap="square" rtlCol="0">
              <a:spAutoFit/>
            </a:bodyPr>
            <a:lstStyle/>
            <a:p>
              <a:pPr marL="0" marR="0" lvl="0" indent="0" algn="ctr" defTabSz="685800" eaLnBrk="1" fontAlgn="auto" latinLnBrk="0" hangingPunct="1">
                <a:lnSpc>
                  <a:spcPct val="90000"/>
                </a:lnSpc>
                <a:spcBef>
                  <a:spcPts val="0"/>
                </a:spcBef>
                <a:spcAft>
                  <a:spcPts val="0"/>
                </a:spcAft>
                <a:buClrTx/>
                <a:buSzTx/>
                <a:buFontTx/>
                <a:buNone/>
                <a:tabLst/>
                <a:defRPr/>
              </a:pPr>
              <a:r>
                <a:rPr lang="en-GB" sz="1050" b="1" kern="0" dirty="0">
                  <a:solidFill>
                    <a:prstClr val="black">
                      <a:lumMod val="65000"/>
                      <a:lumOff val="35000"/>
                    </a:prstClr>
                  </a:solidFill>
                </a:rPr>
                <a:t>Excel</a:t>
              </a:r>
              <a:endParaRPr kumimoji="0" lang="en-GB" sz="1050" b="1" i="0" u="none" strike="noStrike" kern="0" cap="none" spc="0" normalizeH="0" baseline="0" noProof="0" dirty="0">
                <a:ln>
                  <a:noFill/>
                </a:ln>
                <a:solidFill>
                  <a:prstClr val="black">
                    <a:lumMod val="65000"/>
                    <a:lumOff val="35000"/>
                  </a:prstClr>
                </a:solidFill>
                <a:effectLst/>
                <a:uLnTx/>
                <a:uFillTx/>
              </a:endParaRPr>
            </a:p>
          </p:txBody>
        </p:sp>
        <p:sp>
          <p:nvSpPr>
            <p:cNvPr id="96" name="TextBox 95">
              <a:extLst>
                <a:ext uri="{FF2B5EF4-FFF2-40B4-BE49-F238E27FC236}">
                  <a16:creationId xmlns:a16="http://schemas.microsoft.com/office/drawing/2014/main" id="{5DB86A9F-21A0-4B5C-8A71-44625F17D2B2}"/>
                </a:ext>
              </a:extLst>
            </p:cNvPr>
            <p:cNvSpPr txBox="1"/>
            <p:nvPr/>
          </p:nvSpPr>
          <p:spPr>
            <a:xfrm>
              <a:off x="10848900" y="4219902"/>
              <a:ext cx="1027989" cy="237757"/>
            </a:xfrm>
            <a:prstGeom prst="rect">
              <a:avLst/>
            </a:prstGeom>
            <a:noFill/>
          </p:spPr>
          <p:txBody>
            <a:bodyPr wrap="square" rtlCol="0">
              <a:spAutoFit/>
            </a:bodyPr>
            <a:lstStyle/>
            <a:p>
              <a:pPr marL="0" marR="0" lvl="0" indent="0" algn="ctr" defTabSz="685800" eaLnBrk="1" fontAlgn="auto" latinLnBrk="0" hangingPunct="1">
                <a:lnSpc>
                  <a:spcPct val="90000"/>
                </a:lnSpc>
                <a:spcBef>
                  <a:spcPts val="0"/>
                </a:spcBef>
                <a:spcAft>
                  <a:spcPts val="0"/>
                </a:spcAft>
                <a:buClrTx/>
                <a:buSzTx/>
                <a:buFontTx/>
                <a:buNone/>
                <a:tabLst/>
                <a:defRPr/>
              </a:pPr>
              <a:r>
                <a:rPr lang="en-GB" sz="1050" b="1" kern="0" dirty="0">
                  <a:solidFill>
                    <a:prstClr val="black">
                      <a:lumMod val="65000"/>
                      <a:lumOff val="35000"/>
                    </a:prstClr>
                  </a:solidFill>
                </a:rPr>
                <a:t>Power BI</a:t>
              </a:r>
              <a:endParaRPr kumimoji="0" lang="en-GB" sz="1050" b="1" i="0" u="none" strike="noStrike" kern="0" cap="none" spc="0" normalizeH="0" baseline="0" noProof="0" dirty="0">
                <a:ln>
                  <a:noFill/>
                </a:ln>
                <a:solidFill>
                  <a:prstClr val="black">
                    <a:lumMod val="65000"/>
                    <a:lumOff val="35000"/>
                  </a:prstClr>
                </a:solidFill>
                <a:effectLst/>
                <a:uLnTx/>
                <a:uFillTx/>
              </a:endParaRPr>
            </a:p>
          </p:txBody>
        </p:sp>
        <p:sp>
          <p:nvSpPr>
            <p:cNvPr id="97" name="TextBox 96">
              <a:extLst>
                <a:ext uri="{FF2B5EF4-FFF2-40B4-BE49-F238E27FC236}">
                  <a16:creationId xmlns:a16="http://schemas.microsoft.com/office/drawing/2014/main" id="{FA128024-B5A1-46C4-A26D-39138885A0D4}"/>
                </a:ext>
              </a:extLst>
            </p:cNvPr>
            <p:cNvSpPr txBox="1"/>
            <p:nvPr/>
          </p:nvSpPr>
          <p:spPr>
            <a:xfrm>
              <a:off x="10902615" y="3108292"/>
              <a:ext cx="1027989" cy="383182"/>
            </a:xfrm>
            <a:prstGeom prst="rect">
              <a:avLst/>
            </a:prstGeom>
            <a:noFill/>
          </p:spPr>
          <p:txBody>
            <a:bodyPr wrap="square" rtlCol="0">
              <a:spAutoFit/>
            </a:bodyPr>
            <a:lstStyle/>
            <a:p>
              <a:pPr marL="0" marR="0" lvl="0" indent="0" algn="ctr" defTabSz="685800" eaLnBrk="1" fontAlgn="auto" latinLnBrk="0" hangingPunct="1">
                <a:lnSpc>
                  <a:spcPct val="90000"/>
                </a:lnSpc>
                <a:spcBef>
                  <a:spcPts val="0"/>
                </a:spcBef>
                <a:spcAft>
                  <a:spcPts val="0"/>
                </a:spcAft>
                <a:buClrTx/>
                <a:buSzTx/>
                <a:buFontTx/>
                <a:buNone/>
                <a:tabLst/>
                <a:defRPr/>
              </a:pPr>
              <a:r>
                <a:rPr lang="en-GB" sz="1050" b="1" kern="0" dirty="0">
                  <a:solidFill>
                    <a:prstClr val="black">
                      <a:lumMod val="65000"/>
                      <a:lumOff val="35000"/>
                    </a:prstClr>
                  </a:solidFill>
                </a:rPr>
                <a:t>Web Application</a:t>
              </a:r>
              <a:endParaRPr kumimoji="0" lang="en-GB" sz="1050" b="1" i="0" u="none" strike="noStrike" kern="0" cap="none" spc="0" normalizeH="0" baseline="0" noProof="0" dirty="0">
                <a:ln>
                  <a:noFill/>
                </a:ln>
                <a:solidFill>
                  <a:prstClr val="black">
                    <a:lumMod val="65000"/>
                    <a:lumOff val="35000"/>
                  </a:prstClr>
                </a:solidFill>
                <a:effectLst/>
                <a:uLnTx/>
                <a:uFillTx/>
              </a:endParaRPr>
            </a:p>
          </p:txBody>
        </p:sp>
      </p:grpSp>
      <p:grpSp>
        <p:nvGrpSpPr>
          <p:cNvPr id="21" name="Group 20">
            <a:extLst>
              <a:ext uri="{FF2B5EF4-FFF2-40B4-BE49-F238E27FC236}">
                <a16:creationId xmlns:a16="http://schemas.microsoft.com/office/drawing/2014/main" id="{2D1DB03C-6C7A-474D-AD8F-A77385E00F8B}"/>
              </a:ext>
            </a:extLst>
          </p:cNvPr>
          <p:cNvGrpSpPr/>
          <p:nvPr/>
        </p:nvGrpSpPr>
        <p:grpSpPr>
          <a:xfrm>
            <a:off x="8988458" y="2122808"/>
            <a:ext cx="1863388" cy="3725343"/>
            <a:chOff x="8988458" y="2122808"/>
            <a:chExt cx="1863388" cy="3725343"/>
          </a:xfrm>
        </p:grpSpPr>
        <p:grpSp>
          <p:nvGrpSpPr>
            <p:cNvPr id="14" name="Group 13">
              <a:extLst>
                <a:ext uri="{FF2B5EF4-FFF2-40B4-BE49-F238E27FC236}">
                  <a16:creationId xmlns:a16="http://schemas.microsoft.com/office/drawing/2014/main" id="{7EB38BBF-6010-4A18-9A2D-83D2716F1FFB}"/>
                </a:ext>
              </a:extLst>
            </p:cNvPr>
            <p:cNvGrpSpPr/>
            <p:nvPr/>
          </p:nvGrpSpPr>
          <p:grpSpPr>
            <a:xfrm>
              <a:off x="9287608" y="2122808"/>
              <a:ext cx="1184457" cy="3725343"/>
              <a:chOff x="9287608" y="2122808"/>
              <a:chExt cx="1184457" cy="3725343"/>
            </a:xfrm>
          </p:grpSpPr>
          <p:sp>
            <p:nvSpPr>
              <p:cNvPr id="98" name="Rectangle 97">
                <a:extLst>
                  <a:ext uri="{FF2B5EF4-FFF2-40B4-BE49-F238E27FC236}">
                    <a16:creationId xmlns:a16="http://schemas.microsoft.com/office/drawing/2014/main" id="{46E3648D-85D4-409A-89BF-D1A3085A721E}"/>
                  </a:ext>
                </a:extLst>
              </p:cNvPr>
              <p:cNvSpPr/>
              <p:nvPr/>
            </p:nvSpPr>
            <p:spPr>
              <a:xfrm>
                <a:off x="9287608" y="2122808"/>
                <a:ext cx="1184457" cy="372534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pl-PL"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12093E5-A080-4904-93B1-247CFA49C48A}"/>
                  </a:ext>
                </a:extLst>
              </p:cNvPr>
              <p:cNvSpPr txBox="1"/>
              <p:nvPr/>
            </p:nvSpPr>
            <p:spPr>
              <a:xfrm rot="16200000">
                <a:off x="8185607" y="3730004"/>
                <a:ext cx="3335657" cy="461665"/>
              </a:xfrm>
              <a:prstGeom prst="rect">
                <a:avLst/>
              </a:prstGeom>
              <a:noFill/>
            </p:spPr>
            <p:txBody>
              <a:bodyPr wrap="none" rtlCol="0">
                <a:spAutoFit/>
              </a:bodyPr>
              <a:lstStyle/>
              <a:p>
                <a:r>
                  <a:rPr lang="en-GB" sz="2400" b="1" dirty="0">
                    <a:solidFill>
                      <a:srgbClr val="FF5F00"/>
                    </a:solidFill>
                  </a:rPr>
                  <a:t>Interactive Query Engine</a:t>
                </a:r>
                <a:endParaRPr lang="pl-PL" sz="2400" b="1" dirty="0">
                  <a:solidFill>
                    <a:srgbClr val="FF5F00"/>
                  </a:solidFill>
                </a:endParaRPr>
              </a:p>
            </p:txBody>
          </p:sp>
        </p:grpSp>
        <p:cxnSp>
          <p:nvCxnSpPr>
            <p:cNvPr id="111" name="Straight Arrow Connector 110">
              <a:extLst>
                <a:ext uri="{FF2B5EF4-FFF2-40B4-BE49-F238E27FC236}">
                  <a16:creationId xmlns:a16="http://schemas.microsoft.com/office/drawing/2014/main" id="{6C28B790-1D7A-4E4B-BE50-697E8433CEEB}"/>
                </a:ext>
              </a:extLst>
            </p:cNvPr>
            <p:cNvCxnSpPr>
              <a:cxnSpLocks/>
            </p:cNvCxnSpPr>
            <p:nvPr/>
          </p:nvCxnSpPr>
          <p:spPr>
            <a:xfrm>
              <a:off x="10472065" y="3917560"/>
              <a:ext cx="379781" cy="0"/>
            </a:xfrm>
            <a:prstGeom prst="straightConnector1">
              <a:avLst/>
            </a:prstGeom>
            <a:noFill/>
            <a:ln w="12700" cap="flat" cmpd="sng" algn="ctr">
              <a:solidFill>
                <a:srgbClr val="4472C4"/>
              </a:solidFill>
              <a:prstDash val="solid"/>
              <a:miter lim="800000"/>
              <a:headEnd type="triangle"/>
              <a:tailEnd type="triangle"/>
            </a:ln>
            <a:effectLst/>
          </p:spPr>
        </p:cxnSp>
        <p:cxnSp>
          <p:nvCxnSpPr>
            <p:cNvPr id="117" name="Straight Arrow Connector 116">
              <a:extLst>
                <a:ext uri="{FF2B5EF4-FFF2-40B4-BE49-F238E27FC236}">
                  <a16:creationId xmlns:a16="http://schemas.microsoft.com/office/drawing/2014/main" id="{B2BF06E4-1F30-4757-A4E6-071A2CEFF14D}"/>
                </a:ext>
              </a:extLst>
            </p:cNvPr>
            <p:cNvCxnSpPr>
              <a:cxnSpLocks/>
            </p:cNvCxnSpPr>
            <p:nvPr/>
          </p:nvCxnSpPr>
          <p:spPr>
            <a:xfrm>
              <a:off x="8988458" y="2812427"/>
              <a:ext cx="299150" cy="0"/>
            </a:xfrm>
            <a:prstGeom prst="straightConnector1">
              <a:avLst/>
            </a:prstGeom>
            <a:noFill/>
            <a:ln w="12700" cap="flat" cmpd="sng" algn="ctr">
              <a:solidFill>
                <a:srgbClr val="4472C4"/>
              </a:solidFill>
              <a:prstDash val="solid"/>
              <a:miter lim="800000"/>
              <a:headEnd type="triangle"/>
              <a:tailEnd type="triangle"/>
            </a:ln>
            <a:effectLst/>
          </p:spPr>
        </p:cxnSp>
        <p:cxnSp>
          <p:nvCxnSpPr>
            <p:cNvPr id="119" name="Straight Arrow Connector 118">
              <a:extLst>
                <a:ext uri="{FF2B5EF4-FFF2-40B4-BE49-F238E27FC236}">
                  <a16:creationId xmlns:a16="http://schemas.microsoft.com/office/drawing/2014/main" id="{0A8A25A6-F905-468C-83C2-75DFE372B48C}"/>
                </a:ext>
              </a:extLst>
            </p:cNvPr>
            <p:cNvCxnSpPr>
              <a:cxnSpLocks/>
            </p:cNvCxnSpPr>
            <p:nvPr/>
          </p:nvCxnSpPr>
          <p:spPr>
            <a:xfrm>
              <a:off x="8988458" y="4810668"/>
              <a:ext cx="299150" cy="0"/>
            </a:xfrm>
            <a:prstGeom prst="straightConnector1">
              <a:avLst/>
            </a:prstGeom>
            <a:noFill/>
            <a:ln w="12700" cap="flat" cmpd="sng" algn="ctr">
              <a:solidFill>
                <a:srgbClr val="4472C4"/>
              </a:solidFill>
              <a:prstDash val="solid"/>
              <a:miter lim="800000"/>
              <a:headEnd type="triangle"/>
              <a:tailEnd type="triangle"/>
            </a:ln>
            <a:effectLst/>
          </p:spPr>
        </p:cxnSp>
      </p:grpSp>
    </p:spTree>
    <p:extLst>
      <p:ext uri="{BB962C8B-B14F-4D97-AF65-F5344CB8AC3E}">
        <p14:creationId xmlns:p14="http://schemas.microsoft.com/office/powerpoint/2010/main" val="183637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8"/>
                                        </p:tgtEl>
                                        <p:attrNameLst>
                                          <p:attrName>style.visibility</p:attrName>
                                        </p:attrNameLst>
                                      </p:cBhvr>
                                      <p:to>
                                        <p:strVal val="visible"/>
                                      </p:to>
                                    </p:set>
                                    <p:animEffect transition="in" filter="fade">
                                      <p:cBhvr>
                                        <p:cTn id="21" dur="1000"/>
                                        <p:tgtEl>
                                          <p:spTgt spid="218"/>
                                        </p:tgtEl>
                                      </p:cBhvr>
                                    </p:animEffect>
                                    <p:anim calcmode="lin" valueType="num">
                                      <p:cBhvr>
                                        <p:cTn id="22" dur="1000" fill="hold"/>
                                        <p:tgtEl>
                                          <p:spTgt spid="218"/>
                                        </p:tgtEl>
                                        <p:attrNameLst>
                                          <p:attrName>ppt_x</p:attrName>
                                        </p:attrNameLst>
                                      </p:cBhvr>
                                      <p:tavLst>
                                        <p:tav tm="0">
                                          <p:val>
                                            <p:strVal val="#ppt_x"/>
                                          </p:val>
                                        </p:tav>
                                        <p:tav tm="100000">
                                          <p:val>
                                            <p:strVal val="#ppt_x"/>
                                          </p:val>
                                        </p:tav>
                                      </p:tavLst>
                                    </p:anim>
                                    <p:anim calcmode="lin" valueType="num">
                                      <p:cBhvr>
                                        <p:cTn id="23"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63B68-D056-4FC3-AEA3-16340F1CF8FD}"/>
              </a:ext>
            </a:extLst>
          </p:cNvPr>
          <p:cNvSpPr>
            <a:spLocks noGrp="1"/>
          </p:cNvSpPr>
          <p:nvPr>
            <p:ph type="body" sz="quarter" idx="13"/>
          </p:nvPr>
        </p:nvSpPr>
        <p:spPr/>
        <p:txBody>
          <a:bodyPr/>
          <a:lstStyle/>
          <a:p>
            <a:endParaRPr lang="pl-PL"/>
          </a:p>
        </p:txBody>
      </p:sp>
      <p:pic>
        <p:nvPicPr>
          <p:cNvPr id="3" name="Picture 2">
            <a:extLst>
              <a:ext uri="{FF2B5EF4-FFF2-40B4-BE49-F238E27FC236}">
                <a16:creationId xmlns:a16="http://schemas.microsoft.com/office/drawing/2014/main" id="{B33C4006-26C9-4FF8-BC5B-CDAB79386F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7092" y="2175313"/>
            <a:ext cx="586369" cy="586369"/>
          </a:xfrm>
          <a:prstGeom prst="rect">
            <a:avLst/>
          </a:prstGeom>
        </p:spPr>
      </p:pic>
      <p:sp>
        <p:nvSpPr>
          <p:cNvPr id="4" name="TextBox 3">
            <a:extLst>
              <a:ext uri="{FF2B5EF4-FFF2-40B4-BE49-F238E27FC236}">
                <a16:creationId xmlns:a16="http://schemas.microsoft.com/office/drawing/2014/main" id="{20DEC6F1-71B5-4FA4-807B-F0FFAC4F41B6}"/>
              </a:ext>
            </a:extLst>
          </p:cNvPr>
          <p:cNvSpPr txBox="1"/>
          <p:nvPr/>
        </p:nvSpPr>
        <p:spPr>
          <a:xfrm>
            <a:off x="1803461" y="2230992"/>
            <a:ext cx="3168048" cy="369332"/>
          </a:xfrm>
          <a:prstGeom prst="rect">
            <a:avLst/>
          </a:prstGeom>
          <a:noFill/>
        </p:spPr>
        <p:txBody>
          <a:bodyPr wrap="square" rtlCol="0">
            <a:spAutoFit/>
          </a:bodyPr>
          <a:lstStyle/>
          <a:p>
            <a:pPr marL="0" marR="0" lvl="0" indent="0" defTabSz="685800" eaLnBrk="1" fontAlgn="auto" latinLnBrk="0" hangingPunct="1">
              <a:lnSpc>
                <a:spcPct val="90000"/>
              </a:lnSpc>
              <a:spcBef>
                <a:spcPts val="0"/>
              </a:spcBef>
              <a:spcAft>
                <a:spcPts val="0"/>
              </a:spcAft>
              <a:buClrTx/>
              <a:buSzTx/>
              <a:buFontTx/>
              <a:buNone/>
              <a:tabLst/>
              <a:defRPr/>
            </a:pPr>
            <a:r>
              <a:rPr kumimoji="0" lang="pl-PL" sz="2000" b="1" i="0" u="none" strike="noStrike" kern="0" cap="none" spc="0" normalizeH="0" baseline="0" noProof="0" dirty="0">
                <a:ln>
                  <a:noFill/>
                </a:ln>
                <a:solidFill>
                  <a:prstClr val="black">
                    <a:lumMod val="65000"/>
                    <a:lumOff val="35000"/>
                  </a:prstClr>
                </a:solidFill>
                <a:effectLst/>
                <a:uLnTx/>
                <a:uFillTx/>
              </a:rPr>
              <a:t>Azure </a:t>
            </a:r>
            <a:r>
              <a:rPr kumimoji="0" lang="en-GB" sz="2000" b="1" i="0" u="none" strike="noStrike" kern="0" cap="none" spc="0" normalizeH="0" baseline="0" noProof="0" dirty="0">
                <a:ln>
                  <a:noFill/>
                </a:ln>
                <a:solidFill>
                  <a:prstClr val="black">
                    <a:lumMod val="65000"/>
                    <a:lumOff val="35000"/>
                  </a:prstClr>
                </a:solidFill>
                <a:effectLst/>
                <a:uLnTx/>
                <a:uFillTx/>
              </a:rPr>
              <a:t>Blob Storage</a:t>
            </a:r>
            <a:endParaRPr kumimoji="0" lang="pl-PL" sz="2000" b="1" i="0" u="none" strike="noStrike" kern="0" cap="none" spc="0" normalizeH="0" baseline="0" noProof="0" dirty="0">
              <a:ln>
                <a:noFill/>
              </a:ln>
              <a:solidFill>
                <a:prstClr val="black">
                  <a:lumMod val="65000"/>
                  <a:lumOff val="35000"/>
                </a:prstClr>
              </a:solidFill>
              <a:effectLst/>
              <a:uLnTx/>
              <a:uFillTx/>
            </a:endParaRPr>
          </a:p>
        </p:txBody>
      </p:sp>
      <p:sp>
        <p:nvSpPr>
          <p:cNvPr id="5" name="TextBox 4">
            <a:extLst>
              <a:ext uri="{FF2B5EF4-FFF2-40B4-BE49-F238E27FC236}">
                <a16:creationId xmlns:a16="http://schemas.microsoft.com/office/drawing/2014/main" id="{5D4AED7C-54FB-4DB6-ADC9-80469271D2F3}"/>
              </a:ext>
            </a:extLst>
          </p:cNvPr>
          <p:cNvSpPr txBox="1"/>
          <p:nvPr/>
        </p:nvSpPr>
        <p:spPr>
          <a:xfrm>
            <a:off x="1217092" y="2808298"/>
            <a:ext cx="4610558" cy="978729"/>
          </a:xfrm>
          <a:prstGeom prst="rect">
            <a:avLst/>
          </a:prstGeom>
          <a:noFill/>
        </p:spPr>
        <p:txBody>
          <a:bodyPr wrap="none" rtlCol="0">
            <a:spAutoFit/>
          </a:bodyPr>
          <a:lstStyle/>
          <a:p>
            <a:pPr marL="285750" lvl="0" indent="-285750" defTabSz="685800">
              <a:lnSpc>
                <a:spcPct val="90000"/>
              </a:lnSpc>
              <a:buFont typeface="Arial" panose="020B0604020202020204" pitchFamily="34" charset="0"/>
              <a:buChar char="•"/>
              <a:defRPr/>
            </a:pPr>
            <a:r>
              <a:rPr lang="en-US" sz="1600" kern="0" dirty="0">
                <a:solidFill>
                  <a:prstClr val="black">
                    <a:lumMod val="65000"/>
                    <a:lumOff val="35000"/>
                  </a:prstClr>
                </a:solidFill>
              </a:rPr>
              <a:t>General purpose object store (containers &gt; blobs)</a:t>
            </a:r>
          </a:p>
          <a:p>
            <a:pPr marL="285750" indent="-285750" defTabSz="685800">
              <a:lnSpc>
                <a:spcPct val="90000"/>
              </a:lnSpc>
              <a:buFont typeface="Arial" panose="020B0604020202020204" pitchFamily="34" charset="0"/>
              <a:buChar char="•"/>
              <a:defRPr/>
            </a:pPr>
            <a:r>
              <a:rPr lang="en-US" sz="1600" dirty="0">
                <a:solidFill>
                  <a:schemeClr val="tx1">
                    <a:lumMod val="65000"/>
                    <a:lumOff val="35000"/>
                  </a:schemeClr>
                </a:solidFill>
              </a:rPr>
              <a:t>Object store with flat namespace</a:t>
            </a:r>
            <a:endParaRPr lang="en-US" sz="1600" kern="0" dirty="0">
              <a:solidFill>
                <a:prstClr val="black">
                  <a:lumMod val="65000"/>
                  <a:lumOff val="35000"/>
                </a:prstClr>
              </a:solidFill>
            </a:endParaRPr>
          </a:p>
          <a:p>
            <a:pPr marL="285750" lvl="0" indent="-285750" defTabSz="685800">
              <a:lnSpc>
                <a:spcPct val="90000"/>
              </a:lnSpc>
              <a:buFont typeface="Arial" panose="020B0604020202020204" pitchFamily="34" charset="0"/>
              <a:buChar char="•"/>
              <a:defRPr/>
            </a:pPr>
            <a:r>
              <a:rPr lang="pl-PL" sz="1600" kern="0" dirty="0">
                <a:solidFill>
                  <a:prstClr val="black">
                    <a:lumMod val="65000"/>
                    <a:lumOff val="35000"/>
                  </a:prstClr>
                </a:solidFill>
              </a:rPr>
              <a:t>Hot/cold/archive tiers</a:t>
            </a:r>
            <a:endParaRPr lang="en-GB" sz="1600" kern="0" dirty="0">
              <a:solidFill>
                <a:prstClr val="black">
                  <a:lumMod val="65000"/>
                  <a:lumOff val="35000"/>
                </a:prstClr>
              </a:solidFill>
            </a:endParaRPr>
          </a:p>
          <a:p>
            <a:pPr marL="285750" lvl="0" indent="-285750" defTabSz="685800">
              <a:lnSpc>
                <a:spcPct val="90000"/>
              </a:lnSpc>
              <a:buFont typeface="Arial" panose="020B0604020202020204" pitchFamily="34" charset="0"/>
              <a:buChar char="•"/>
              <a:defRPr/>
            </a:pPr>
            <a:r>
              <a:rPr lang="en-US" sz="1600" kern="0" dirty="0">
                <a:solidFill>
                  <a:prstClr val="black">
                    <a:lumMod val="65000"/>
                    <a:lumOff val="35000"/>
                  </a:prstClr>
                </a:solidFill>
              </a:rPr>
              <a:t>Data replication and redundancy options</a:t>
            </a:r>
            <a:endParaRPr kumimoji="0" lang="pl-PL" sz="1600" i="0" u="none" strike="noStrike" kern="0" cap="none" spc="0" normalizeH="0" baseline="0" noProof="0" dirty="0">
              <a:ln>
                <a:noFill/>
              </a:ln>
              <a:solidFill>
                <a:prstClr val="black">
                  <a:lumMod val="65000"/>
                  <a:lumOff val="35000"/>
                </a:prstClr>
              </a:solidFill>
              <a:effectLst/>
              <a:uLnTx/>
              <a:uFillTx/>
            </a:endParaRPr>
          </a:p>
        </p:txBody>
      </p:sp>
      <p:pic>
        <p:nvPicPr>
          <p:cNvPr id="6" name="Picture 5">
            <a:extLst>
              <a:ext uri="{FF2B5EF4-FFF2-40B4-BE49-F238E27FC236}">
                <a16:creationId xmlns:a16="http://schemas.microsoft.com/office/drawing/2014/main" id="{6CDE0B9F-DAE4-4625-920C-575E4A033A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0986" y="2175313"/>
            <a:ext cx="635930" cy="635930"/>
          </a:xfrm>
          <a:prstGeom prst="rect">
            <a:avLst/>
          </a:prstGeom>
        </p:spPr>
      </p:pic>
      <p:sp>
        <p:nvSpPr>
          <p:cNvPr id="7" name="TextBox 6">
            <a:extLst>
              <a:ext uri="{FF2B5EF4-FFF2-40B4-BE49-F238E27FC236}">
                <a16:creationId xmlns:a16="http://schemas.microsoft.com/office/drawing/2014/main" id="{0823319D-D726-48DA-8406-4B7ACDFE5C61}"/>
              </a:ext>
            </a:extLst>
          </p:cNvPr>
          <p:cNvSpPr txBox="1"/>
          <p:nvPr/>
        </p:nvSpPr>
        <p:spPr>
          <a:xfrm>
            <a:off x="7586916" y="2273471"/>
            <a:ext cx="3963771" cy="369332"/>
          </a:xfrm>
          <a:prstGeom prst="rect">
            <a:avLst/>
          </a:prstGeom>
          <a:noFill/>
        </p:spPr>
        <p:txBody>
          <a:bodyPr wrap="square" rtlCol="0">
            <a:spAutoFit/>
          </a:bodyPr>
          <a:lstStyle/>
          <a:p>
            <a:pPr defTabSz="685800">
              <a:lnSpc>
                <a:spcPct val="90000"/>
              </a:lnSpc>
              <a:defRPr/>
            </a:pPr>
            <a:r>
              <a:rPr lang="pl-PL" sz="2000" b="1" kern="0" dirty="0">
                <a:solidFill>
                  <a:prstClr val="black">
                    <a:lumMod val="65000"/>
                    <a:lumOff val="35000"/>
                  </a:prstClr>
                </a:solidFill>
              </a:rPr>
              <a:t>Azure Data </a:t>
            </a:r>
            <a:r>
              <a:rPr lang="en-GB" sz="2000" b="1" kern="0" dirty="0">
                <a:solidFill>
                  <a:prstClr val="black">
                    <a:lumMod val="65000"/>
                    <a:lumOff val="35000"/>
                  </a:prstClr>
                </a:solidFill>
              </a:rPr>
              <a:t>Lake Storage  (Gen1)</a:t>
            </a:r>
            <a:endParaRPr lang="pl-PL" sz="2000" b="1" kern="0" dirty="0">
              <a:solidFill>
                <a:prstClr val="black">
                  <a:lumMod val="65000"/>
                  <a:lumOff val="35000"/>
                </a:prstClr>
              </a:solidFill>
            </a:endParaRPr>
          </a:p>
        </p:txBody>
      </p:sp>
      <p:grpSp>
        <p:nvGrpSpPr>
          <p:cNvPr id="12" name="Group 11">
            <a:extLst>
              <a:ext uri="{FF2B5EF4-FFF2-40B4-BE49-F238E27FC236}">
                <a16:creationId xmlns:a16="http://schemas.microsoft.com/office/drawing/2014/main" id="{E3E8C82B-AEB1-49C4-BB3C-2DA177E75A1B}"/>
              </a:ext>
            </a:extLst>
          </p:cNvPr>
          <p:cNvGrpSpPr/>
          <p:nvPr/>
        </p:nvGrpSpPr>
        <p:grpSpPr>
          <a:xfrm>
            <a:off x="4885497" y="3995001"/>
            <a:ext cx="715203" cy="629218"/>
            <a:chOff x="7756950" y="2540789"/>
            <a:chExt cx="602491" cy="543277"/>
          </a:xfrm>
        </p:grpSpPr>
        <p:pic>
          <p:nvPicPr>
            <p:cNvPr id="9" name="Picture 8">
              <a:extLst>
                <a:ext uri="{FF2B5EF4-FFF2-40B4-BE49-F238E27FC236}">
                  <a16:creationId xmlns:a16="http://schemas.microsoft.com/office/drawing/2014/main" id="{A28DDC2B-1AAE-40FA-B3B3-BA44220B4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6950" y="2540789"/>
              <a:ext cx="287361" cy="287361"/>
            </a:xfrm>
            <a:prstGeom prst="rect">
              <a:avLst/>
            </a:prstGeom>
          </p:spPr>
        </p:pic>
        <p:pic>
          <p:nvPicPr>
            <p:cNvPr id="10" name="Picture 9">
              <a:extLst>
                <a:ext uri="{FF2B5EF4-FFF2-40B4-BE49-F238E27FC236}">
                  <a16:creationId xmlns:a16="http://schemas.microsoft.com/office/drawing/2014/main" id="{2A207CB6-4A11-43FF-A094-050FAAAC40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2079" y="2796704"/>
              <a:ext cx="287362" cy="287362"/>
            </a:xfrm>
            <a:prstGeom prst="rect">
              <a:avLst/>
            </a:prstGeom>
          </p:spPr>
        </p:pic>
        <p:cxnSp>
          <p:nvCxnSpPr>
            <p:cNvPr id="11" name="Straight Connector 10">
              <a:extLst>
                <a:ext uri="{FF2B5EF4-FFF2-40B4-BE49-F238E27FC236}">
                  <a16:creationId xmlns:a16="http://schemas.microsoft.com/office/drawing/2014/main" id="{14C5288E-2C8C-4EB2-9B2D-F2F83E54196C}"/>
                </a:ext>
              </a:extLst>
            </p:cNvPr>
            <p:cNvCxnSpPr/>
            <p:nvPr/>
          </p:nvCxnSpPr>
          <p:spPr>
            <a:xfrm flipV="1">
              <a:off x="7789818" y="2684469"/>
              <a:ext cx="425942" cy="255916"/>
            </a:xfrm>
            <a:prstGeom prst="line">
              <a:avLst/>
            </a:prstGeom>
          </p:spPr>
          <p:style>
            <a:lnRef idx="1">
              <a:schemeClr val="accent4"/>
            </a:lnRef>
            <a:fillRef idx="0">
              <a:schemeClr val="accent4"/>
            </a:fillRef>
            <a:effectRef idx="0">
              <a:schemeClr val="accent4"/>
            </a:effectRef>
            <a:fontRef idx="minor">
              <a:schemeClr val="tx1"/>
            </a:fontRef>
          </p:style>
        </p:cxnSp>
      </p:grpSp>
      <p:sp>
        <p:nvSpPr>
          <p:cNvPr id="13" name="TextBox 12">
            <a:extLst>
              <a:ext uri="{FF2B5EF4-FFF2-40B4-BE49-F238E27FC236}">
                <a16:creationId xmlns:a16="http://schemas.microsoft.com/office/drawing/2014/main" id="{A447FF30-B279-465B-8B34-8C1B7C49C049}"/>
              </a:ext>
            </a:extLst>
          </p:cNvPr>
          <p:cNvSpPr txBox="1"/>
          <p:nvPr/>
        </p:nvSpPr>
        <p:spPr>
          <a:xfrm>
            <a:off x="5633662" y="4080975"/>
            <a:ext cx="3963771" cy="369332"/>
          </a:xfrm>
          <a:prstGeom prst="rect">
            <a:avLst/>
          </a:prstGeom>
          <a:noFill/>
        </p:spPr>
        <p:txBody>
          <a:bodyPr wrap="square" rtlCol="0">
            <a:spAutoFit/>
          </a:bodyPr>
          <a:lstStyle/>
          <a:p>
            <a:pPr defTabSz="685800">
              <a:lnSpc>
                <a:spcPct val="90000"/>
              </a:lnSpc>
              <a:defRPr/>
            </a:pPr>
            <a:r>
              <a:rPr lang="pl-PL" sz="2000" b="1" kern="0" dirty="0">
                <a:solidFill>
                  <a:srgbClr val="EF942F"/>
                </a:solidFill>
              </a:rPr>
              <a:t>Azure Data </a:t>
            </a:r>
            <a:r>
              <a:rPr lang="en-GB" sz="2000" b="1" kern="0" dirty="0">
                <a:solidFill>
                  <a:srgbClr val="EF942F"/>
                </a:solidFill>
              </a:rPr>
              <a:t>Lake Storage  (Gen2)</a:t>
            </a:r>
            <a:endParaRPr lang="pl-PL" sz="2000" b="1" kern="0" dirty="0">
              <a:solidFill>
                <a:srgbClr val="EF942F"/>
              </a:solidFill>
            </a:endParaRPr>
          </a:p>
        </p:txBody>
      </p:sp>
      <p:sp>
        <p:nvSpPr>
          <p:cNvPr id="14" name="Rectangle 13">
            <a:extLst>
              <a:ext uri="{FF2B5EF4-FFF2-40B4-BE49-F238E27FC236}">
                <a16:creationId xmlns:a16="http://schemas.microsoft.com/office/drawing/2014/main" id="{FEE72570-3365-499F-A0BE-068E49F63E42}"/>
              </a:ext>
            </a:extLst>
          </p:cNvPr>
          <p:cNvSpPr/>
          <p:nvPr/>
        </p:nvSpPr>
        <p:spPr>
          <a:xfrm>
            <a:off x="5056057" y="4702203"/>
            <a:ext cx="6096000" cy="584775"/>
          </a:xfrm>
          <a:prstGeom prst="rect">
            <a:avLst/>
          </a:prstGeom>
        </p:spPr>
        <p:txBody>
          <a:bodyPr>
            <a:spAutoFit/>
          </a:bodyPr>
          <a:lstStyle/>
          <a:p>
            <a:pPr marL="285750" indent="-285750">
              <a:buFont typeface="Arial" panose="020B0604020202020204" pitchFamily="34" charset="0"/>
              <a:buChar char="•"/>
            </a:pPr>
            <a:r>
              <a:rPr lang="en-US" sz="1600" kern="0" dirty="0">
                <a:solidFill>
                  <a:prstClr val="black">
                    <a:lumMod val="65000"/>
                    <a:lumOff val="35000"/>
                  </a:prstClr>
                </a:solidFill>
              </a:rPr>
              <a:t>Multi-modal combining features from both of the above</a:t>
            </a:r>
          </a:p>
          <a:p>
            <a:pPr marL="285750" indent="-285750">
              <a:buFont typeface="Arial" panose="020B0604020202020204" pitchFamily="34" charset="0"/>
              <a:buChar char="•"/>
            </a:pPr>
            <a:r>
              <a:rPr lang="en-US" sz="1600" kern="0" dirty="0">
                <a:solidFill>
                  <a:prstClr val="black">
                    <a:lumMod val="65000"/>
                    <a:lumOff val="35000"/>
                  </a:prstClr>
                </a:solidFill>
              </a:rPr>
              <a:t>Not a separate service: Azure Storage with new features</a:t>
            </a:r>
          </a:p>
        </p:txBody>
      </p:sp>
    </p:spTree>
    <p:extLst>
      <p:ext uri="{BB962C8B-B14F-4D97-AF65-F5344CB8AC3E}">
        <p14:creationId xmlns:p14="http://schemas.microsoft.com/office/powerpoint/2010/main" val="1698661697"/>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themeOverride>
</file>

<file path=ppt/theme/themeOverride2.xml><?xml version="1.0" encoding="utf-8"?>
<a:themeOverride xmlns:a="http://schemas.openxmlformats.org/drawingml/2006/main">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19696</TotalTime>
  <Words>1540</Words>
  <Application>Microsoft Office PowerPoint</Application>
  <PresentationFormat>Widescreen</PresentationFormat>
  <Paragraphs>317</Paragraphs>
  <Slides>43</Slides>
  <Notes>11</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43</vt:i4>
      </vt:variant>
    </vt:vector>
  </HeadingPairs>
  <TitlesOfParts>
    <vt:vector size="56" baseType="lpstr">
      <vt:lpstr>Arial</vt:lpstr>
      <vt:lpstr>Bahnschrift SemiBold</vt:lpstr>
      <vt:lpstr>Calibri</vt:lpstr>
      <vt:lpstr>Calibri Light</vt:lpstr>
      <vt:lpstr>Euphemia</vt:lpstr>
      <vt:lpstr>Malleable-FP</vt:lpstr>
      <vt:lpstr>Malleable-FP Thin</vt:lpstr>
      <vt:lpstr>SegoeUI-Bold</vt:lpstr>
      <vt:lpstr>Wingdings</vt:lpstr>
      <vt:lpstr>COVER</vt:lpstr>
      <vt:lpstr>CONTENT</vt:lpstr>
      <vt:lpstr>1_COVER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tkrawczyk</cp:lastModifiedBy>
  <cp:revision>535</cp:revision>
  <dcterms:created xsi:type="dcterms:W3CDTF">2016-06-22T10:14:21Z</dcterms:created>
  <dcterms:modified xsi:type="dcterms:W3CDTF">2018-11-13T17:06:05Z</dcterms:modified>
</cp:coreProperties>
</file>